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02"/>
  </p:notesMasterIdLst>
  <p:handoutMasterIdLst>
    <p:handoutMasterId r:id="rId103"/>
  </p:handoutMasterIdLst>
  <p:sldIdLst>
    <p:sldId id="754" r:id="rId5"/>
    <p:sldId id="760" r:id="rId6"/>
    <p:sldId id="759" r:id="rId7"/>
    <p:sldId id="761" r:id="rId8"/>
    <p:sldId id="762" r:id="rId9"/>
    <p:sldId id="895" r:id="rId10"/>
    <p:sldId id="896" r:id="rId11"/>
    <p:sldId id="897" r:id="rId12"/>
    <p:sldId id="898" r:id="rId13"/>
    <p:sldId id="899" r:id="rId14"/>
    <p:sldId id="900" r:id="rId15"/>
    <p:sldId id="901" r:id="rId16"/>
    <p:sldId id="942" r:id="rId17"/>
    <p:sldId id="944" r:id="rId18"/>
    <p:sldId id="946" r:id="rId19"/>
    <p:sldId id="984" r:id="rId20"/>
    <p:sldId id="904" r:id="rId21"/>
    <p:sldId id="905" r:id="rId22"/>
    <p:sldId id="906" r:id="rId23"/>
    <p:sldId id="907" r:id="rId24"/>
    <p:sldId id="992" r:id="rId25"/>
    <p:sldId id="985" r:id="rId26"/>
    <p:sldId id="910" r:id="rId27"/>
    <p:sldId id="912" r:id="rId28"/>
    <p:sldId id="986" r:id="rId29"/>
    <p:sldId id="915" r:id="rId30"/>
    <p:sldId id="917" r:id="rId31"/>
    <p:sldId id="987" r:id="rId32"/>
    <p:sldId id="920" r:id="rId33"/>
    <p:sldId id="918" r:id="rId34"/>
    <p:sldId id="924" r:id="rId35"/>
    <p:sldId id="941" r:id="rId36"/>
    <p:sldId id="954" r:id="rId37"/>
    <p:sldId id="991" r:id="rId38"/>
    <p:sldId id="947" r:id="rId39"/>
    <p:sldId id="948" r:id="rId40"/>
    <p:sldId id="955" r:id="rId41"/>
    <p:sldId id="950" r:id="rId42"/>
    <p:sldId id="951" r:id="rId43"/>
    <p:sldId id="952" r:id="rId44"/>
    <p:sldId id="993" r:id="rId45"/>
    <p:sldId id="953" r:id="rId46"/>
    <p:sldId id="956" r:id="rId47"/>
    <p:sldId id="957" r:id="rId48"/>
    <p:sldId id="958" r:id="rId49"/>
    <p:sldId id="962" r:id="rId50"/>
    <p:sldId id="994" r:id="rId51"/>
    <p:sldId id="963" r:id="rId52"/>
    <p:sldId id="995" r:id="rId53"/>
    <p:sldId id="964" r:id="rId54"/>
    <p:sldId id="996" r:id="rId55"/>
    <p:sldId id="997" r:id="rId56"/>
    <p:sldId id="998" r:id="rId57"/>
    <p:sldId id="999" r:id="rId58"/>
    <p:sldId id="1000" r:id="rId59"/>
    <p:sldId id="1003" r:id="rId60"/>
    <p:sldId id="928" r:id="rId61"/>
    <p:sldId id="929" r:id="rId62"/>
    <p:sldId id="976" r:id="rId63"/>
    <p:sldId id="977" r:id="rId64"/>
    <p:sldId id="979" r:id="rId65"/>
    <p:sldId id="988" r:id="rId66"/>
    <p:sldId id="990" r:id="rId67"/>
    <p:sldId id="960" r:id="rId68"/>
    <p:sldId id="965" r:id="rId69"/>
    <p:sldId id="966" r:id="rId70"/>
    <p:sldId id="967" r:id="rId71"/>
    <p:sldId id="1004" r:id="rId72"/>
    <p:sldId id="968" r:id="rId73"/>
    <p:sldId id="1005" r:id="rId74"/>
    <p:sldId id="1006" r:id="rId75"/>
    <p:sldId id="1007" r:id="rId76"/>
    <p:sldId id="1008" r:id="rId77"/>
    <p:sldId id="1009" r:id="rId78"/>
    <p:sldId id="1010" r:id="rId79"/>
    <p:sldId id="969" r:id="rId80"/>
    <p:sldId id="989" r:id="rId81"/>
    <p:sldId id="970" r:id="rId82"/>
    <p:sldId id="971" r:id="rId83"/>
    <p:sldId id="972" r:id="rId84"/>
    <p:sldId id="973" r:id="rId85"/>
    <p:sldId id="974" r:id="rId86"/>
    <p:sldId id="959" r:id="rId87"/>
    <p:sldId id="771" r:id="rId88"/>
    <p:sldId id="778" r:id="rId89"/>
    <p:sldId id="772" r:id="rId90"/>
    <p:sldId id="983" r:id="rId91"/>
    <p:sldId id="815" r:id="rId92"/>
    <p:sldId id="961" r:id="rId93"/>
    <p:sldId id="975" r:id="rId94"/>
    <p:sldId id="934" r:id="rId95"/>
    <p:sldId id="980" r:id="rId96"/>
    <p:sldId id="981" r:id="rId97"/>
    <p:sldId id="982" r:id="rId98"/>
    <p:sldId id="938" r:id="rId99"/>
    <p:sldId id="770" r:id="rId100"/>
    <p:sldId id="777" r:id="rId101"/>
  </p:sldIdLst>
  <p:sldSz cx="10972800" cy="6172200"/>
  <p:notesSz cx="7010400" cy="9296400"/>
  <p:custDataLst>
    <p:tags r:id="rId104"/>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Default Section" id="{CA6A5F32-9CEC-415C-ADAF-55CD83BD6E9E}">
          <p14:sldIdLst>
            <p14:sldId id="754"/>
          </p14:sldIdLst>
        </p14:section>
        <p14:section name="Course Introduction" id="{F7A4E2A6-4E0C-4C48-B92C-473D30D7469A}">
          <p14:sldIdLst>
            <p14:sldId id="760"/>
            <p14:sldId id="759"/>
          </p14:sldIdLst>
        </p14:section>
        <p14:section name="Lecture Introduction" id="{3D248699-FA41-409F-931D-E396A021FAF9}">
          <p14:sldIdLst>
            <p14:sldId id="761"/>
            <p14:sldId id="762"/>
          </p14:sldIdLst>
        </p14:section>
        <p14:section name="Asynchronous Programming with OpenACC" id="{1C423676-FC45-4FAE-96CC-C51D3C5AA610}">
          <p14:sldIdLst>
            <p14:sldId id="895"/>
            <p14:sldId id="896"/>
            <p14:sldId id="897"/>
            <p14:sldId id="898"/>
            <p14:sldId id="899"/>
            <p14:sldId id="900"/>
            <p14:sldId id="901"/>
            <p14:sldId id="942"/>
            <p14:sldId id="944"/>
            <p14:sldId id="946"/>
            <p14:sldId id="984"/>
            <p14:sldId id="904"/>
            <p14:sldId id="905"/>
            <p14:sldId id="906"/>
            <p14:sldId id="907"/>
            <p14:sldId id="992"/>
            <p14:sldId id="985"/>
            <p14:sldId id="910"/>
            <p14:sldId id="912"/>
            <p14:sldId id="986"/>
            <p14:sldId id="915"/>
            <p14:sldId id="917"/>
            <p14:sldId id="987"/>
            <p14:sldId id="920"/>
            <p14:sldId id="918"/>
            <p14:sldId id="924"/>
            <p14:sldId id="941"/>
            <p14:sldId id="954"/>
            <p14:sldId id="991"/>
          </p14:sldIdLst>
        </p14:section>
        <p14:section name="Multi GPU Programming with MPI and OpenACC" id="{CA752825-7BEC-4A60-8082-D8FC3396AAB4}">
          <p14:sldIdLst>
            <p14:sldId id="947"/>
            <p14:sldId id="948"/>
            <p14:sldId id="955"/>
            <p14:sldId id="950"/>
            <p14:sldId id="951"/>
            <p14:sldId id="952"/>
            <p14:sldId id="993"/>
            <p14:sldId id="953"/>
            <p14:sldId id="956"/>
            <p14:sldId id="957"/>
            <p14:sldId id="958"/>
            <p14:sldId id="962"/>
            <p14:sldId id="994"/>
            <p14:sldId id="963"/>
            <p14:sldId id="995"/>
            <p14:sldId id="964"/>
            <p14:sldId id="996"/>
            <p14:sldId id="997"/>
            <p14:sldId id="998"/>
            <p14:sldId id="999"/>
            <p14:sldId id="1000"/>
            <p14:sldId id="1003"/>
            <p14:sldId id="928"/>
            <p14:sldId id="929"/>
            <p14:sldId id="976"/>
            <p14:sldId id="977"/>
            <p14:sldId id="979"/>
            <p14:sldId id="988"/>
            <p14:sldId id="990"/>
            <p14:sldId id="960"/>
            <p14:sldId id="965"/>
            <p14:sldId id="966"/>
            <p14:sldId id="967"/>
            <p14:sldId id="1004"/>
            <p14:sldId id="968"/>
            <p14:sldId id="1005"/>
            <p14:sldId id="1006"/>
            <p14:sldId id="1007"/>
            <p14:sldId id="1008"/>
            <p14:sldId id="1009"/>
            <p14:sldId id="1010"/>
            <p14:sldId id="969"/>
            <p14:sldId id="989"/>
            <p14:sldId id="970"/>
            <p14:sldId id="971"/>
            <p14:sldId id="972"/>
            <p14:sldId id="973"/>
            <p14:sldId id="974"/>
            <p14:sldId id="959"/>
          </p14:sldIdLst>
        </p14:section>
        <p14:section name="Homework" id="{97484208-583F-4E85-803E-B4037DD6A28E}">
          <p14:sldIdLst>
            <p14:sldId id="771"/>
            <p14:sldId id="778"/>
            <p14:sldId id="772"/>
            <p14:sldId id="983"/>
            <p14:sldId id="815"/>
          </p14:sldIdLst>
        </p14:section>
        <p14:section name="Hidden" id="{56D16A6F-7F76-4409-9D09-D1F14647641D}">
          <p14:sldIdLst>
            <p14:sldId id="961"/>
            <p14:sldId id="975"/>
            <p14:sldId id="934"/>
            <p14:sldId id="980"/>
            <p14:sldId id="981"/>
            <p14:sldId id="982"/>
            <p14:sldId id="938"/>
            <p14:sldId id="770"/>
            <p14:sldId id="777"/>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Larkin" initials="JML"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4E7A00"/>
    <a:srgbClr val="E26D32"/>
    <a:srgbClr val="F2F2F2"/>
    <a:srgbClr val="868686"/>
    <a:srgbClr val="0071C5"/>
    <a:srgbClr val="9A4216"/>
    <a:srgbClr val="4E2D00"/>
    <a:srgbClr val="0D3481"/>
    <a:srgbClr val="0074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4403" autoAdjust="0"/>
  </p:normalViewPr>
  <p:slideViewPr>
    <p:cSldViewPr snapToGrid="0">
      <p:cViewPr varScale="1">
        <p:scale>
          <a:sx n="92" d="100"/>
          <a:sy n="92" d="100"/>
        </p:scale>
        <p:origin x="1296" y="60"/>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7250"/>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r>
              <a:rPr lang="de-DE" sz="1800" b="0" i="0" baseline="0" dirty="0" smtClean="0">
                <a:solidFill>
                  <a:srgbClr val="989898"/>
                </a:solidFill>
                <a:effectLst/>
              </a:rPr>
              <a:t>OpenMPI 1.10.1 – PGI 15.10 - 2 GRID K520 (4 GPUs)</a:t>
            </a:r>
            <a:endParaRPr lang="en-US" dirty="0" smtClean="0">
              <a:solidFill>
                <a:srgbClr val="989898"/>
              </a:solidFill>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General</c:formatCode>
                <c:ptCount val="3"/>
                <c:pt idx="0">
                  <c:v>5.6311999999999998</c:v>
                </c:pt>
                <c:pt idx="1">
                  <c:v>1.6323000000000001</c:v>
                </c:pt>
                <c:pt idx="2">
                  <c:v>0.63149999999999995</c:v>
                </c:pt>
              </c:numCache>
            </c:numRef>
          </c:val>
        </c:ser>
        <c:ser>
          <c:idx val="1"/>
          <c:order val="1"/>
          <c:tx>
            <c:strRef>
              <c:f>Sheet1!$C$1</c:f>
              <c:strCache>
                <c:ptCount val="1"/>
                <c:pt idx="0">
                  <c:v>Ideal</c:v>
                </c:pt>
              </c:strCache>
            </c:strRef>
          </c:tx>
          <c:spPr>
            <a:solidFill>
              <a:schemeClr val="accent2"/>
            </a:solidFill>
            <a:ln>
              <a:noFill/>
            </a:ln>
            <a:effectLst/>
          </c:spPr>
          <c:invertIfNegative val="0"/>
          <c:cat>
            <c:strRef>
              <c:f>Sheet1!$A$2:$A$4</c:f>
              <c:strCache>
                <c:ptCount val="3"/>
                <c:pt idx="0">
                  <c:v>8192x8192</c:v>
                </c:pt>
                <c:pt idx="1">
                  <c:v>4096x4096</c:v>
                </c:pt>
                <c:pt idx="2">
                  <c:v>2048x2048</c:v>
                </c:pt>
              </c:strCache>
            </c:strRef>
          </c:cat>
          <c:val>
            <c:numRef>
              <c:f>Sheet1!$C$2:$C$4</c:f>
              <c:numCache>
                <c:formatCode>General</c:formatCode>
                <c:ptCount val="3"/>
                <c:pt idx="0">
                  <c:v>5.1908500000000002</c:v>
                </c:pt>
                <c:pt idx="1">
                  <c:v>1.324225</c:v>
                </c:pt>
                <c:pt idx="2">
                  <c:v>0.35539999999999999</c:v>
                </c:pt>
              </c:numCache>
            </c:numRef>
          </c:val>
        </c:ser>
        <c:dLbls>
          <c:showLegendKey val="0"/>
          <c:showVal val="0"/>
          <c:showCatName val="0"/>
          <c:showSerName val="0"/>
          <c:showPercent val="0"/>
          <c:showBubbleSize val="0"/>
        </c:dLbls>
        <c:gapWidth val="150"/>
        <c:axId val="364798904"/>
        <c:axId val="364800472"/>
      </c:barChart>
      <c:lineChart>
        <c:grouping val="standard"/>
        <c:varyColors val="0"/>
        <c:ser>
          <c:idx val="2"/>
          <c:order val="2"/>
          <c:tx>
            <c:strRef>
              <c:f>Sheet1!$D$1</c:f>
              <c:strCache>
                <c:ptCount val="1"/>
                <c:pt idx="0">
                  <c:v>Speedup</c:v>
                </c:pt>
              </c:strCache>
            </c:strRef>
          </c:tx>
          <c:spPr>
            <a:ln w="28575" cap="rnd">
              <a:solidFill>
                <a:schemeClr val="accent3"/>
              </a:solidFill>
              <a:round/>
            </a:ln>
            <a:effectLst/>
          </c:spPr>
          <c:marker>
            <c:symbol val="diamond"/>
            <c:size val="8"/>
            <c:spPr>
              <a:solidFill>
                <a:schemeClr val="accent3"/>
              </a:solidFill>
              <a:ln w="9525">
                <a:solidFill>
                  <a:schemeClr val="accent3"/>
                </a:solidFill>
              </a:ln>
              <a:effectLst/>
            </c:spPr>
          </c:marker>
          <c:cat>
            <c:strRef>
              <c:f>Sheet1!$A$2:$A$4</c:f>
              <c:strCache>
                <c:ptCount val="3"/>
                <c:pt idx="0">
                  <c:v>8192x8192</c:v>
                </c:pt>
                <c:pt idx="1">
                  <c:v>4096x4096</c:v>
                </c:pt>
                <c:pt idx="2">
                  <c:v>2048x2048</c:v>
                </c:pt>
              </c:strCache>
            </c:strRef>
          </c:cat>
          <c:val>
            <c:numRef>
              <c:f>Sheet1!$D$2:$D$4</c:f>
              <c:numCache>
                <c:formatCode>General</c:formatCode>
                <c:ptCount val="3"/>
                <c:pt idx="0">
                  <c:v>1.084831963936542</c:v>
                </c:pt>
                <c:pt idx="1">
                  <c:v>1.2326455096377127</c:v>
                </c:pt>
                <c:pt idx="2">
                  <c:v>1.7768711311198648</c:v>
                </c:pt>
              </c:numCache>
            </c:numRef>
          </c:val>
          <c:smooth val="0"/>
        </c:ser>
        <c:dLbls>
          <c:showLegendKey val="0"/>
          <c:showVal val="0"/>
          <c:showCatName val="0"/>
          <c:showSerName val="0"/>
          <c:showPercent val="0"/>
          <c:showBubbleSize val="0"/>
        </c:dLbls>
        <c:marker val="1"/>
        <c:smooth val="0"/>
        <c:axId val="364429296"/>
        <c:axId val="300045736"/>
      </c:lineChart>
      <c:catAx>
        <c:axId val="364798904"/>
        <c:scaling>
          <c:orientation val="minMax"/>
        </c:scaling>
        <c:delete val="0"/>
        <c:axPos val="b"/>
        <c:title>
          <c:tx>
            <c:rich>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en-US" dirty="0" smtClean="0">
                    <a:solidFill>
                      <a:srgbClr val="989898"/>
                    </a:solidFill>
                  </a:rPr>
                  <a:t>Problem size</a:t>
                </a:r>
                <a:endParaRPr lang="en-US" dirty="0">
                  <a:solidFill>
                    <a:srgbClr val="989898"/>
                  </a:solidFill>
                </a:endParaRPr>
              </a:p>
            </c:rich>
          </c:tx>
          <c:layout/>
          <c:overlay val="0"/>
          <c:spPr>
            <a:noFill/>
            <a:ln>
              <a:noFill/>
            </a:ln>
            <a:effectLst/>
          </c:spPr>
          <c:txPr>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800472"/>
        <c:crosses val="autoZero"/>
        <c:auto val="1"/>
        <c:lblAlgn val="ctr"/>
        <c:lblOffset val="100"/>
        <c:noMultiLvlLbl val="0"/>
      </c:catAx>
      <c:valAx>
        <c:axId val="364800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smtClean="0">
                    <a:solidFill>
                      <a:srgbClr val="989898"/>
                    </a:solidFill>
                  </a:rPr>
                  <a:t>Runtime</a:t>
                </a:r>
                <a:r>
                  <a:rPr lang="de-DE" baseline="0" dirty="0" smtClean="0">
                    <a:solidFill>
                      <a:srgbClr val="989898"/>
                    </a:solidFill>
                  </a:rPr>
                  <a:t> (seconds)</a:t>
                </a:r>
                <a:endParaRPr lang="en-US" dirty="0">
                  <a:solidFill>
                    <a:srgbClr val="989898"/>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798904"/>
        <c:crosses val="autoZero"/>
        <c:crossBetween val="between"/>
      </c:valAx>
      <c:valAx>
        <c:axId val="300045736"/>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err="1" smtClean="0">
                    <a:solidFill>
                      <a:srgbClr val="989898"/>
                    </a:solidFill>
                  </a:rPr>
                  <a:t>Speedup</a:t>
                </a:r>
                <a:r>
                  <a:rPr lang="de-DE" baseline="0" dirty="0" smtClean="0">
                    <a:solidFill>
                      <a:srgbClr val="989898"/>
                    </a:solidFill>
                  </a:rPr>
                  <a:t> (Ideal vs. Nooverlap)</a:t>
                </a:r>
                <a:endParaRPr lang="en-US" dirty="0">
                  <a:solidFill>
                    <a:srgbClr val="989898"/>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429296"/>
        <c:crosses val="max"/>
        <c:crossBetween val="between"/>
      </c:valAx>
      <c:catAx>
        <c:axId val="364429296"/>
        <c:scaling>
          <c:orientation val="minMax"/>
        </c:scaling>
        <c:delete val="1"/>
        <c:axPos val="b"/>
        <c:numFmt formatCode="General" sourceLinked="1"/>
        <c:majorTickMark val="out"/>
        <c:minorTickMark val="none"/>
        <c:tickLblPos val="nextTo"/>
        <c:crossAx val="300045736"/>
        <c:crosses val="autoZero"/>
        <c:auto val="1"/>
        <c:lblAlgn val="ctr"/>
        <c:lblOffset val="100"/>
        <c:noMultiLvlLbl val="0"/>
      </c:cat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r>
              <a:rPr lang="de-DE" sz="1862" b="0" i="0" u="none" strike="noStrike" baseline="0" dirty="0" smtClean="0">
                <a:effectLst/>
              </a:rPr>
              <a:t>OpenMPI 1.10.1 – PGI 15.10 - 2 GRID K520 (4 GPUs)</a:t>
            </a:r>
            <a:endParaRPr lang="en-US" dirty="0" smtClean="0">
              <a:solidFill>
                <a:srgbClr val="989898"/>
              </a:solidFill>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0.00</c:formatCode>
                <c:ptCount val="3"/>
                <c:pt idx="0">
                  <c:v>5.6311999999999998</c:v>
                </c:pt>
                <c:pt idx="1">
                  <c:v>1.6323000000000001</c:v>
                </c:pt>
                <c:pt idx="2">
                  <c:v>0.63149999999999995</c:v>
                </c:pt>
              </c:numCache>
            </c:numRef>
          </c:val>
        </c:ser>
        <c:ser>
          <c:idx val="1"/>
          <c:order val="1"/>
          <c:tx>
            <c:strRef>
              <c:f>Sheet1!$C$1</c:f>
              <c:strCache>
                <c:ptCount val="1"/>
                <c:pt idx="0">
                  <c:v>Overlap</c:v>
                </c:pt>
              </c:strCache>
            </c:strRef>
          </c:tx>
          <c:spPr>
            <a:solidFill>
              <a:schemeClr val="accent2"/>
            </a:solidFill>
            <a:ln>
              <a:noFill/>
            </a:ln>
            <a:effectLst/>
          </c:spPr>
          <c:invertIfNegative val="0"/>
          <c:cat>
            <c:strRef>
              <c:f>Sheet1!$A$2:$A$4</c:f>
              <c:strCache>
                <c:ptCount val="3"/>
                <c:pt idx="0">
                  <c:v>8192x8192</c:v>
                </c:pt>
                <c:pt idx="1">
                  <c:v>4096x4096</c:v>
                </c:pt>
                <c:pt idx="2">
                  <c:v>2048x2048</c:v>
                </c:pt>
              </c:strCache>
            </c:strRef>
          </c:cat>
          <c:val>
            <c:numRef>
              <c:f>Sheet1!$C$2:$C$4</c:f>
              <c:numCache>
                <c:formatCode>0.00</c:formatCode>
                <c:ptCount val="3"/>
                <c:pt idx="0">
                  <c:v>5.5357000000000003</c:v>
                </c:pt>
                <c:pt idx="1">
                  <c:v>1.5566</c:v>
                </c:pt>
                <c:pt idx="2">
                  <c:v>0.57589999999999997</c:v>
                </c:pt>
              </c:numCache>
            </c:numRef>
          </c:val>
        </c:ser>
        <c:dLbls>
          <c:showLegendKey val="0"/>
          <c:showVal val="0"/>
          <c:showCatName val="0"/>
          <c:showSerName val="0"/>
          <c:showPercent val="0"/>
          <c:showBubbleSize val="0"/>
        </c:dLbls>
        <c:gapWidth val="150"/>
        <c:axId val="364430472"/>
        <c:axId val="364430864"/>
      </c:barChart>
      <c:lineChart>
        <c:grouping val="standard"/>
        <c:varyColors val="0"/>
        <c:ser>
          <c:idx val="2"/>
          <c:order val="2"/>
          <c:tx>
            <c:strRef>
              <c:f>Sheet1!$D$1</c:f>
              <c:strCache>
                <c:ptCount val="1"/>
                <c:pt idx="0">
                  <c:v>Speedup</c:v>
                </c:pt>
              </c:strCache>
            </c:strRef>
          </c:tx>
          <c:spPr>
            <a:ln w="28575" cap="rnd">
              <a:solidFill>
                <a:schemeClr val="accent3"/>
              </a:solidFill>
              <a:round/>
            </a:ln>
            <a:effectLst/>
          </c:spPr>
          <c:marker>
            <c:symbol val="diamond"/>
            <c:size val="8"/>
            <c:spPr>
              <a:solidFill>
                <a:schemeClr val="accent3"/>
              </a:solidFill>
              <a:ln w="9525">
                <a:solidFill>
                  <a:schemeClr val="accent3"/>
                </a:solidFill>
              </a:ln>
              <a:effectLst/>
            </c:spPr>
          </c:marker>
          <c:cat>
            <c:strRef>
              <c:f>Sheet1!$A$2:$A$4</c:f>
              <c:strCache>
                <c:ptCount val="3"/>
                <c:pt idx="0">
                  <c:v>8192x8192</c:v>
                </c:pt>
                <c:pt idx="1">
                  <c:v>4096x4096</c:v>
                </c:pt>
                <c:pt idx="2">
                  <c:v>2048x2048</c:v>
                </c:pt>
              </c:strCache>
            </c:strRef>
          </c:cat>
          <c:val>
            <c:numRef>
              <c:f>Sheet1!$D$2:$D$4</c:f>
              <c:numCache>
                <c:formatCode>0.00</c:formatCode>
                <c:ptCount val="3"/>
                <c:pt idx="0">
                  <c:v>1.0172516574236319</c:v>
                </c:pt>
                <c:pt idx="1">
                  <c:v>1.0486316330463832</c:v>
                </c:pt>
                <c:pt idx="2">
                  <c:v>1.0965445389824622</c:v>
                </c:pt>
              </c:numCache>
            </c:numRef>
          </c:val>
          <c:smooth val="0"/>
        </c:ser>
        <c:dLbls>
          <c:showLegendKey val="0"/>
          <c:showVal val="0"/>
          <c:showCatName val="0"/>
          <c:showSerName val="0"/>
          <c:showPercent val="0"/>
          <c:showBubbleSize val="0"/>
        </c:dLbls>
        <c:marker val="1"/>
        <c:smooth val="0"/>
        <c:axId val="364431648"/>
        <c:axId val="364431256"/>
      </c:lineChart>
      <c:catAx>
        <c:axId val="364430472"/>
        <c:scaling>
          <c:orientation val="minMax"/>
        </c:scaling>
        <c:delete val="0"/>
        <c:axPos val="b"/>
        <c:title>
          <c:tx>
            <c:rich>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en-US" dirty="0" smtClean="0">
                    <a:solidFill>
                      <a:srgbClr val="989898"/>
                    </a:solidFill>
                  </a:rPr>
                  <a:t>Problem size</a:t>
                </a:r>
                <a:endParaRPr lang="en-US" dirty="0">
                  <a:solidFill>
                    <a:srgbClr val="989898"/>
                  </a:solidFill>
                </a:endParaRPr>
              </a:p>
            </c:rich>
          </c:tx>
          <c:layout/>
          <c:overlay val="0"/>
          <c:spPr>
            <a:noFill/>
            <a:ln>
              <a:noFill/>
            </a:ln>
            <a:effectLst/>
          </c:spPr>
          <c:txPr>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430864"/>
        <c:crosses val="autoZero"/>
        <c:auto val="1"/>
        <c:lblAlgn val="ctr"/>
        <c:lblOffset val="100"/>
        <c:noMultiLvlLbl val="0"/>
      </c:catAx>
      <c:valAx>
        <c:axId val="364430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smtClean="0">
                    <a:solidFill>
                      <a:srgbClr val="989898"/>
                    </a:solidFill>
                  </a:rPr>
                  <a:t>Runtime</a:t>
                </a:r>
                <a:r>
                  <a:rPr lang="de-DE" baseline="0" dirty="0" smtClean="0">
                    <a:solidFill>
                      <a:srgbClr val="989898"/>
                    </a:solidFill>
                  </a:rPr>
                  <a:t> (seconds)</a:t>
                </a:r>
                <a:endParaRPr lang="en-US" dirty="0">
                  <a:solidFill>
                    <a:srgbClr val="989898"/>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430472"/>
        <c:crosses val="autoZero"/>
        <c:crossBetween val="between"/>
      </c:valAx>
      <c:valAx>
        <c:axId val="364431256"/>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err="1" smtClean="0">
                    <a:solidFill>
                      <a:srgbClr val="989898"/>
                    </a:solidFill>
                  </a:rPr>
                  <a:t>Speedup</a:t>
                </a:r>
                <a:r>
                  <a:rPr lang="de-DE" baseline="0" dirty="0" smtClean="0">
                    <a:solidFill>
                      <a:srgbClr val="989898"/>
                    </a:solidFill>
                  </a:rPr>
                  <a:t> (</a:t>
                </a:r>
                <a:r>
                  <a:rPr lang="de-DE" baseline="0" dirty="0" err="1" smtClean="0">
                    <a:solidFill>
                      <a:srgbClr val="989898"/>
                    </a:solidFill>
                  </a:rPr>
                  <a:t>Overlap</a:t>
                </a:r>
                <a:r>
                  <a:rPr lang="de-DE" baseline="0" dirty="0" smtClean="0">
                    <a:solidFill>
                      <a:srgbClr val="989898"/>
                    </a:solidFill>
                  </a:rPr>
                  <a:t> vs. Nooverlap)</a:t>
                </a:r>
                <a:endParaRPr lang="en-US" dirty="0">
                  <a:solidFill>
                    <a:srgbClr val="989898"/>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364431648"/>
        <c:crosses val="max"/>
        <c:crossBetween val="between"/>
      </c:valAx>
      <c:catAx>
        <c:axId val="364431648"/>
        <c:scaling>
          <c:orientation val="minMax"/>
        </c:scaling>
        <c:delete val="1"/>
        <c:axPos val="b"/>
        <c:numFmt formatCode="General" sourceLinked="1"/>
        <c:majorTickMark val="out"/>
        <c:minorTickMark val="none"/>
        <c:tickLblPos val="nextTo"/>
        <c:crossAx val="364431256"/>
        <c:crosses val="autoZero"/>
        <c:auto val="1"/>
        <c:lblAlgn val="ctr"/>
        <c:lblOffset val="100"/>
        <c:noMultiLvlLbl val="0"/>
      </c:cat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11/12/2015</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Before</a:t>
            </a:r>
            <a:r>
              <a:rPr lang="en-US" baseline="0" noProof="0" dirty="0" smtClean="0"/>
              <a:t> I will show you an example of a MPI program written in C let me explain to you how MPI programs are started. An MPI implementation comes with a so called launcher which is usually named </a:t>
            </a:r>
            <a:r>
              <a:rPr lang="en-US" baseline="0" noProof="0" dirty="0" err="1" smtClean="0"/>
              <a:t>mpirun</a:t>
            </a:r>
            <a:r>
              <a:rPr lang="en-US" baseline="0" noProof="0" dirty="0" smtClean="0"/>
              <a:t> or </a:t>
            </a:r>
            <a:r>
              <a:rPr lang="en-US" baseline="0" noProof="0" dirty="0" err="1" smtClean="0"/>
              <a:t>mpiexec</a:t>
            </a:r>
            <a:r>
              <a:rPr lang="en-US" baseline="0" noProof="0" dirty="0" smtClean="0"/>
              <a:t>. This launcher knows about your cluster and can start multiple instances of you application on multiple notes. E.g. it can launch 4 incarnations of your application on 4 nodes on your cluster as shown here. These incarnations are processes with separate address spaces so it is possible to run one or more of these on a single node.</a:t>
            </a:r>
            <a:endParaRPr lang="en-US" noProof="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3501640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297963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be worth pointing</a:t>
            </a:r>
            <a:r>
              <a:rPr lang="en-US" baseline="0" dirty="0" smtClean="0"/>
              <a:t> out: I use </a:t>
            </a:r>
            <a:r>
              <a:rPr lang="en-US" baseline="0" dirty="0" err="1" smtClean="0"/>
              <a:t>MallocManaged</a:t>
            </a:r>
            <a:r>
              <a:rPr lang="en-US" baseline="0" dirty="0" smtClean="0"/>
              <a:t> because if the program uses too much memory to use –ta=</a:t>
            </a:r>
            <a:r>
              <a:rPr lang="en-US" baseline="0" dirty="0" err="1" smtClean="0"/>
              <a:t>tesla:managed</a:t>
            </a:r>
            <a:r>
              <a:rPr lang="en-US" baseline="0" dirty="0" smtClean="0"/>
              <a:t>, you can still use managed on some arrays using </a:t>
            </a:r>
            <a:r>
              <a:rPr lang="en-US" baseline="0" smtClean="0"/>
              <a:t>this trick.</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3970749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97963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21419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So</a:t>
            </a:r>
            <a:r>
              <a:rPr lang="en-US" baseline="0" noProof="0" dirty="0" smtClean="0"/>
              <a:t> what is CUDA-aware MPI about. If we look at a cluster with n GPU equipped Nodes like the one shown here and a application that is accelerated with CUDA running on n nodes of this cluster. During execution the processes running on the different nodes need to exchanged data to collaborate. Buffers residing in system memory or buffers residing in GPU memory are used to exchange that data.</a:t>
            </a:r>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278090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So</a:t>
            </a:r>
            <a:r>
              <a:rPr lang="en-US" baseline="0" noProof="0" dirty="0" smtClean="0"/>
              <a:t> what is CUDA-aware MPI about. If we look at a cluster with n GPU equipped Nodes like the one shown here and a application that is accelerated with CUDA running on n nodes of this cluster. During execution the processes running on the different nodes need to exchanged data to collaborate. Buffers residing in system memory or buffers residing in GPU memory are used to exchange that data.</a:t>
            </a:r>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82601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err="1" smtClean="0"/>
              <a:t>With</a:t>
            </a:r>
            <a:r>
              <a:rPr lang="de-DE" noProof="0" dirty="0" smtClean="0"/>
              <a:t> CUDA-aware</a:t>
            </a:r>
            <a:r>
              <a:rPr lang="de-DE" baseline="0" noProof="0" dirty="0" smtClean="0"/>
              <a:t> MPI </a:t>
            </a:r>
            <a:r>
              <a:rPr lang="de-DE" baseline="0" noProof="0" dirty="0" err="1" smtClean="0"/>
              <a:t>one</a:t>
            </a:r>
            <a:r>
              <a:rPr lang="de-DE" baseline="0" noProof="0" dirty="0" smtClean="0"/>
              <a:t> </a:t>
            </a:r>
            <a:r>
              <a:rPr lang="de-DE" baseline="0" noProof="0" dirty="0" err="1" smtClean="0"/>
              <a:t>can</a:t>
            </a:r>
            <a:r>
              <a:rPr lang="de-DE" baseline="0" noProof="0" dirty="0" smtClean="0"/>
              <a:t> </a:t>
            </a:r>
            <a:r>
              <a:rPr lang="de-DE" baseline="0" noProof="0" dirty="0" err="1" smtClean="0"/>
              <a:t>simply</a:t>
            </a:r>
            <a:r>
              <a:rPr lang="de-DE" baseline="0" noProof="0" dirty="0" smtClean="0"/>
              <a:t> pass </a:t>
            </a:r>
            <a:r>
              <a:rPr lang="de-DE" baseline="0" noProof="0" dirty="0" err="1" smtClean="0"/>
              <a:t>the</a:t>
            </a:r>
            <a:r>
              <a:rPr lang="de-DE" baseline="0" noProof="0" dirty="0" smtClean="0"/>
              <a:t> </a:t>
            </a:r>
            <a:r>
              <a:rPr lang="de-DE" baseline="0" noProof="0" dirty="0" err="1" smtClean="0"/>
              <a:t>involved</a:t>
            </a:r>
            <a:r>
              <a:rPr lang="de-DE" baseline="0" noProof="0" dirty="0" smtClean="0"/>
              <a:t> </a:t>
            </a:r>
            <a:r>
              <a:rPr lang="de-DE" baseline="0" noProof="0" dirty="0" err="1" smtClean="0"/>
              <a:t>buffers</a:t>
            </a:r>
            <a:r>
              <a:rPr lang="de-DE" baseline="0" noProof="0" dirty="0" smtClean="0"/>
              <a:t> </a:t>
            </a:r>
            <a:r>
              <a:rPr lang="de-DE" baseline="0" noProof="0" dirty="0" err="1" smtClean="0"/>
              <a:t>to</a:t>
            </a:r>
            <a:r>
              <a:rPr lang="de-DE" baseline="0" noProof="0" dirty="0" smtClean="0"/>
              <a:t> </a:t>
            </a:r>
            <a:r>
              <a:rPr lang="de-DE" baseline="0" noProof="0" dirty="0" err="1" smtClean="0"/>
              <a:t>the</a:t>
            </a:r>
            <a:r>
              <a:rPr lang="de-DE" baseline="0" noProof="0" dirty="0" smtClean="0"/>
              <a:t> </a:t>
            </a:r>
            <a:r>
              <a:rPr lang="de-DE" baseline="0" noProof="0" dirty="0" err="1" smtClean="0"/>
              <a:t>corresponding</a:t>
            </a:r>
            <a:r>
              <a:rPr lang="de-DE" baseline="0" noProof="0" dirty="0" smtClean="0"/>
              <a:t> MPI </a:t>
            </a:r>
            <a:r>
              <a:rPr lang="de-DE" baseline="0" noProof="0" dirty="0" err="1" smtClean="0"/>
              <a:t>calls</a:t>
            </a:r>
            <a:r>
              <a:rPr lang="de-DE" baseline="0" noProof="0" dirty="0" smtClean="0"/>
              <a:t> so </a:t>
            </a:r>
            <a:r>
              <a:rPr lang="de-DE" baseline="0" noProof="0" dirty="0" err="1" smtClean="0"/>
              <a:t>that</a:t>
            </a:r>
            <a:r>
              <a:rPr lang="de-DE" baseline="0" noProof="0" dirty="0" smtClean="0"/>
              <a:t> </a:t>
            </a:r>
            <a:r>
              <a:rPr lang="de-DE" baseline="0" noProof="0" dirty="0" err="1" smtClean="0"/>
              <a:t>the</a:t>
            </a:r>
            <a:r>
              <a:rPr lang="de-DE" baseline="0" noProof="0" dirty="0" smtClean="0"/>
              <a:t> MPI </a:t>
            </a:r>
            <a:r>
              <a:rPr lang="de-DE" baseline="0" noProof="0" dirty="0" err="1" smtClean="0"/>
              <a:t>implementation</a:t>
            </a:r>
            <a:r>
              <a:rPr lang="de-DE" baseline="0" noProof="0" dirty="0" smtClean="0"/>
              <a:t> </a:t>
            </a:r>
            <a:r>
              <a:rPr lang="de-DE" baseline="0" noProof="0" dirty="0" err="1" smtClean="0"/>
              <a:t>can</a:t>
            </a:r>
            <a:r>
              <a:rPr lang="de-DE" baseline="0" noProof="0" dirty="0" smtClean="0"/>
              <a:t> </a:t>
            </a:r>
            <a:r>
              <a:rPr lang="de-DE" baseline="0" noProof="0" dirty="0" err="1" smtClean="0"/>
              <a:t>take</a:t>
            </a:r>
            <a:r>
              <a:rPr lang="de-DE" baseline="0" noProof="0" dirty="0" smtClean="0"/>
              <a:t> </a:t>
            </a:r>
            <a:r>
              <a:rPr lang="de-DE" baseline="0" noProof="0" dirty="0" err="1" smtClean="0"/>
              <a:t>care</a:t>
            </a:r>
            <a:r>
              <a:rPr lang="de-DE" baseline="0" noProof="0" dirty="0" smtClean="0"/>
              <a:t> </a:t>
            </a:r>
            <a:r>
              <a:rPr lang="de-DE" baseline="0" noProof="0" dirty="0" err="1" smtClean="0"/>
              <a:t>of</a:t>
            </a:r>
            <a:r>
              <a:rPr lang="de-DE" baseline="0" noProof="0" dirty="0" smtClean="0"/>
              <a:t> </a:t>
            </a:r>
            <a:r>
              <a:rPr lang="de-DE" baseline="0" noProof="0" dirty="0" err="1" smtClean="0"/>
              <a:t>moving</a:t>
            </a:r>
            <a:r>
              <a:rPr lang="de-DE" baseline="0" noProof="0" dirty="0" smtClean="0"/>
              <a:t> </a:t>
            </a:r>
            <a:r>
              <a:rPr lang="de-DE" baseline="0" noProof="0" dirty="0" err="1" smtClean="0"/>
              <a:t>the</a:t>
            </a:r>
            <a:r>
              <a:rPr lang="de-DE" baseline="0" noProof="0" dirty="0" smtClean="0"/>
              <a:t> </a:t>
            </a:r>
            <a:r>
              <a:rPr lang="de-DE" baseline="0" noProof="0" dirty="0" err="1" smtClean="0"/>
              <a:t>data</a:t>
            </a:r>
            <a:r>
              <a:rPr lang="de-DE" baseline="0" noProof="0" dirty="0" smtClean="0"/>
              <a:t> </a:t>
            </a:r>
            <a:r>
              <a:rPr lang="de-DE" baseline="0" noProof="0" dirty="0" err="1" smtClean="0"/>
              <a:t>between</a:t>
            </a:r>
            <a:r>
              <a:rPr lang="de-DE" baseline="0" noProof="0" dirty="0" smtClean="0"/>
              <a:t> </a:t>
            </a:r>
            <a:r>
              <a:rPr lang="de-DE" baseline="0" noProof="0" dirty="0" err="1" smtClean="0"/>
              <a:t>source</a:t>
            </a:r>
            <a:r>
              <a:rPr lang="de-DE" baseline="0" noProof="0" dirty="0" smtClean="0"/>
              <a:t> </a:t>
            </a:r>
            <a:r>
              <a:rPr lang="de-DE" baseline="0" noProof="0" dirty="0" err="1" smtClean="0"/>
              <a:t>and</a:t>
            </a:r>
            <a:r>
              <a:rPr lang="de-DE" baseline="0" noProof="0" dirty="0" smtClean="0"/>
              <a:t> </a:t>
            </a:r>
            <a:r>
              <a:rPr lang="de-DE" baseline="0" noProof="0" dirty="0" err="1" smtClean="0"/>
              <a:t>destination</a:t>
            </a:r>
            <a:r>
              <a:rPr lang="de-DE" baseline="0" noProof="0" dirty="0" smtClean="0"/>
              <a:t>.</a:t>
            </a:r>
            <a:endParaRPr lang="en-US" noProof="0"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solidFill>
                  <a:prstClr val="black"/>
                </a:solidFill>
              </a:rPr>
              <a:pPr>
                <a:defRPr/>
              </a:pPr>
              <a:t>38</a:t>
            </a:fld>
            <a:endParaRPr lang="en-US">
              <a:solidFill>
                <a:prstClr val="black"/>
              </a:solidFill>
            </a:endParaRPr>
          </a:p>
        </p:txBody>
      </p:sp>
    </p:spTree>
    <p:extLst>
      <p:ext uri="{BB962C8B-B14F-4D97-AF65-F5344CB8AC3E}">
        <p14:creationId xmlns:p14="http://schemas.microsoft.com/office/powerpoint/2010/main" val="390646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MPI</a:t>
            </a:r>
            <a:r>
              <a:rPr lang="en-US" baseline="0" noProof="0" dirty="0" smtClean="0"/>
              <a:t> or Message Passing Interface is a standard to exchange data between processes via messages. The standard defines an application programming interface for this. The current version MPI-2 contains over 250 calls to cover a wide range of usage scenarios. Among these are calls to handle point to point communication like </a:t>
            </a:r>
            <a:r>
              <a:rPr lang="en-US" baseline="0" noProof="0" dirty="0" err="1" smtClean="0"/>
              <a:t>MPI_Send</a:t>
            </a:r>
            <a:r>
              <a:rPr lang="en-US" baseline="0" noProof="0" dirty="0" smtClean="0"/>
              <a:t> and </a:t>
            </a:r>
            <a:r>
              <a:rPr lang="en-US" baseline="0" noProof="0" dirty="0" err="1" smtClean="0"/>
              <a:t>MPI_Recv</a:t>
            </a:r>
            <a:r>
              <a:rPr lang="en-US" baseline="0" noProof="0" dirty="0" smtClean="0"/>
              <a:t>, which we will use as examples during this talk, as well as collective operations for reductions and broadcasts. Most MPI programs only require a very small subset of the available calls so there is no need to learn them all to get started with MPI. There are multiple implementations, both open source and commercial, of the MPI standard available. </a:t>
            </a:r>
            <a:endParaRPr lang="en-US" noProof="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33089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a:t>
            </a:r>
            <a:r>
              <a:rPr lang="en-US" baseline="0" noProof="0" dirty="0" smtClean="0"/>
              <a:t> application that was just launched needs to first need to initialize the MPI library with a call to </a:t>
            </a:r>
            <a:r>
              <a:rPr lang="en-US" baseline="0" noProof="0" dirty="0" err="1" smtClean="0"/>
              <a:t>MPI_Init</a:t>
            </a:r>
            <a:r>
              <a:rPr lang="en-US" baseline="0" noProof="0" dirty="0" smtClean="0"/>
              <a:t> before I can make any other MPI calls. After </a:t>
            </a:r>
            <a:r>
              <a:rPr lang="en-US" baseline="0" noProof="0" dirty="0" err="1" smtClean="0"/>
              <a:t>MPI_Init</a:t>
            </a:r>
            <a:r>
              <a:rPr lang="en-US" baseline="0" noProof="0" dirty="0" smtClean="0"/>
              <a:t> all MPI calls can be called one very important is </a:t>
            </a:r>
            <a:r>
              <a:rPr lang="en-US" baseline="0" noProof="0" dirty="0" err="1" smtClean="0"/>
              <a:t>MPI_Comm_rank</a:t>
            </a:r>
            <a:r>
              <a:rPr lang="en-US" baseline="0" noProof="0" dirty="0" smtClean="0"/>
              <a:t> which queries the MPI library to assign a </a:t>
            </a:r>
            <a:r>
              <a:rPr lang="en-US" baseline="0" noProof="0" dirty="0" err="1" smtClean="0"/>
              <a:t>uniqe</a:t>
            </a:r>
            <a:r>
              <a:rPr lang="en-US" baseline="0" noProof="0" dirty="0" smtClean="0"/>
              <a:t> ID to each process participating in this MPI program. These IDs are usually named rank and are consecutive integers starting with 0. So for the application launch from the last slide </a:t>
            </a:r>
            <a:r>
              <a:rPr lang="en-US" baseline="0" noProof="0" dirty="0" err="1" smtClean="0"/>
              <a:t>myrank</a:t>
            </a:r>
            <a:r>
              <a:rPr lang="en-US" baseline="0" noProof="0" dirty="0" smtClean="0"/>
              <a:t> would be 0,1,2 and 3 for the four participating processes. The MPI ranks are needed as arguments to MPI calls that exchange message, e.g. in </a:t>
            </a:r>
            <a:r>
              <a:rPr lang="en-US" baseline="0" noProof="0" dirty="0" err="1" smtClean="0"/>
              <a:t>MPI_Send</a:t>
            </a:r>
            <a:r>
              <a:rPr lang="en-US" baseline="0" noProof="0" dirty="0" smtClean="0"/>
              <a:t> to specify where data should be send and in </a:t>
            </a:r>
            <a:r>
              <a:rPr lang="en-US" baseline="0" noProof="0" dirty="0" err="1" smtClean="0"/>
              <a:t>MPI_Recv</a:t>
            </a:r>
            <a:r>
              <a:rPr lang="en-US" baseline="0" noProof="0" dirty="0" smtClean="0"/>
              <a:t> to specify that we are expecting a message from the given rank. It is important to mention that mostly data is exchanged with so called two sided communication, i.e. for each </a:t>
            </a:r>
            <a:r>
              <a:rPr lang="en-US" baseline="0" noProof="0" dirty="0" err="1" smtClean="0"/>
              <a:t>MPI_Send</a:t>
            </a:r>
            <a:r>
              <a:rPr lang="en-US" baseline="0" noProof="0" dirty="0" smtClean="0"/>
              <a:t> there must be a corresponding </a:t>
            </a:r>
            <a:r>
              <a:rPr lang="en-US" baseline="0" noProof="0" dirty="0" err="1" smtClean="0"/>
              <a:t>MPI_Recv</a:t>
            </a:r>
            <a:r>
              <a:rPr lang="en-US" baseline="0" noProof="0" dirty="0" smtClean="0"/>
              <a:t>. So for every send message there must be a matching receiver. After the program has finished his work the resources obtained from the MPI library need to be freed by calling </a:t>
            </a:r>
            <a:r>
              <a:rPr lang="en-US" baseline="0" noProof="0" dirty="0" err="1" smtClean="0"/>
              <a:t>MPI_Finalize</a:t>
            </a:r>
            <a:r>
              <a:rPr lang="en-US" baseline="0" noProof="0" dirty="0" smtClean="0"/>
              <a:t>.</a:t>
            </a:r>
          </a:p>
          <a:p>
            <a:r>
              <a:rPr lang="en-US" noProof="0" dirty="0" smtClean="0"/>
              <a:t>This</a:t>
            </a:r>
            <a:r>
              <a:rPr lang="en-US" baseline="0" noProof="0" dirty="0" smtClean="0"/>
              <a:t> was my very short introduction to MPI you do not need to know more about MPI to follow the remainder of this talk. The important think you need to remember is that a MPI program are n incarnations of the same binary with separate address spaces that can be identified by their MPI rank. Next I will explain the NVIDIA technologies UVA and GPUDirect.</a:t>
            </a:r>
            <a:endParaRPr lang="en-US" noProof="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332680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a:t>
            </a:r>
            <a:r>
              <a:rPr lang="en-US" baseline="0" noProof="0" dirty="0" smtClean="0"/>
              <a:t> application that was just launched needs to first need to initialize the MPI library with a call to </a:t>
            </a:r>
            <a:r>
              <a:rPr lang="en-US" baseline="0" noProof="0" dirty="0" err="1" smtClean="0"/>
              <a:t>MPI_Init</a:t>
            </a:r>
            <a:r>
              <a:rPr lang="en-US" baseline="0" noProof="0" dirty="0" smtClean="0"/>
              <a:t> before I can make any other MPI calls. After </a:t>
            </a:r>
            <a:r>
              <a:rPr lang="en-US" baseline="0" noProof="0" dirty="0" err="1" smtClean="0"/>
              <a:t>MPI_Init</a:t>
            </a:r>
            <a:r>
              <a:rPr lang="en-US" baseline="0" noProof="0" dirty="0" smtClean="0"/>
              <a:t> all MPI calls can be called one very important is </a:t>
            </a:r>
            <a:r>
              <a:rPr lang="en-US" baseline="0" noProof="0" dirty="0" err="1" smtClean="0"/>
              <a:t>MPI_Comm_rank</a:t>
            </a:r>
            <a:r>
              <a:rPr lang="en-US" baseline="0" noProof="0" dirty="0" smtClean="0"/>
              <a:t> which queries the MPI library to assign a </a:t>
            </a:r>
            <a:r>
              <a:rPr lang="en-US" baseline="0" noProof="0" dirty="0" err="1" smtClean="0"/>
              <a:t>uniqe</a:t>
            </a:r>
            <a:r>
              <a:rPr lang="en-US" baseline="0" noProof="0" dirty="0" smtClean="0"/>
              <a:t> ID to each process participating in this MPI program. These IDs are usually named rank and are consecutive integers starting with 0. So for the application launch from the last slide </a:t>
            </a:r>
            <a:r>
              <a:rPr lang="en-US" baseline="0" noProof="0" dirty="0" err="1" smtClean="0"/>
              <a:t>myrank</a:t>
            </a:r>
            <a:r>
              <a:rPr lang="en-US" baseline="0" noProof="0" dirty="0" smtClean="0"/>
              <a:t> would be 0,1,2 and 3 for the four participating processes. The MPI ranks are needed as arguments to MPI calls that exchange message, e.g. in </a:t>
            </a:r>
            <a:r>
              <a:rPr lang="en-US" baseline="0" noProof="0" dirty="0" err="1" smtClean="0"/>
              <a:t>MPI_Send</a:t>
            </a:r>
            <a:r>
              <a:rPr lang="en-US" baseline="0" noProof="0" dirty="0" smtClean="0"/>
              <a:t> to specify where data should be send and in </a:t>
            </a:r>
            <a:r>
              <a:rPr lang="en-US" baseline="0" noProof="0" dirty="0" err="1" smtClean="0"/>
              <a:t>MPI_Recv</a:t>
            </a:r>
            <a:r>
              <a:rPr lang="en-US" baseline="0" noProof="0" dirty="0" smtClean="0"/>
              <a:t> to specify that we are expecting a message from the given rank. It is important to mention that mostly data is exchanged with so called two sided communication, i.e. for each </a:t>
            </a:r>
            <a:r>
              <a:rPr lang="en-US" baseline="0" noProof="0" dirty="0" err="1" smtClean="0"/>
              <a:t>MPI_Send</a:t>
            </a:r>
            <a:r>
              <a:rPr lang="en-US" baseline="0" noProof="0" dirty="0" smtClean="0"/>
              <a:t> there must be a corresponding </a:t>
            </a:r>
            <a:r>
              <a:rPr lang="en-US" baseline="0" noProof="0" dirty="0" err="1" smtClean="0"/>
              <a:t>MPI_Recv</a:t>
            </a:r>
            <a:r>
              <a:rPr lang="en-US" baseline="0" noProof="0" dirty="0" smtClean="0"/>
              <a:t>. So for every send message there must be a matching receiver. After the program has finished his work the resources obtained from the MPI library need to be freed by calling </a:t>
            </a:r>
            <a:r>
              <a:rPr lang="en-US" baseline="0" noProof="0" dirty="0" err="1" smtClean="0"/>
              <a:t>MPI_Finalize</a:t>
            </a:r>
            <a:r>
              <a:rPr lang="en-US" baseline="0" noProof="0" dirty="0" smtClean="0"/>
              <a:t>.</a:t>
            </a:r>
          </a:p>
          <a:p>
            <a:r>
              <a:rPr lang="en-US" noProof="0" dirty="0" smtClean="0"/>
              <a:t>This</a:t>
            </a:r>
            <a:r>
              <a:rPr lang="en-US" baseline="0" noProof="0" dirty="0" smtClean="0"/>
              <a:t> was my very short introduction to MPI you do not need to know more about MPI to follow the remainder of this talk. The important think you need to remember is that a MPI program are n incarnations of the same binary with separate address spaces that can be identified by their MPI rank. Next I will explain the NVIDIA technologies UVA and GPUDirect.</a:t>
            </a:r>
            <a:endParaRPr lang="en-US" noProof="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2240666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8" y="247650"/>
            <a:ext cx="9204325" cy="590931"/>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70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i="0" u="none"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i="0" u="none">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hyperlink" Target="https://nvidia.qwiklab.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7.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3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nvidia.qwiklab.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bit.ly/nvoacclab4b" TargetMode="External"/><Relationship Id="rId2" Type="http://schemas.openxmlformats.org/officeDocument/2006/relationships/hyperlink" Target="http://bit.ly/nvoacclab4" TargetMode="Externa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8" Type="http://schemas.openxmlformats.org/officeDocument/2006/relationships/hyperlink" Target="http://stackoverflow.com/questions/tagged/openacc" TargetMode="External"/><Relationship Id="rId3" Type="http://schemas.openxmlformats.org/officeDocument/2006/relationships/hyperlink" Target="http://developer.nvidia.com/openacc" TargetMode="External"/><Relationship Id="rId7" Type="http://schemas.openxmlformats.org/officeDocument/2006/relationships/hyperlink" Target="https://devtalk.nvidia.com/default/board/56" TargetMode="External"/><Relationship Id="rId2" Type="http://schemas.openxmlformats.org/officeDocument/2006/relationships/hyperlink" Target="https://developer.nvidia.com/openacc-course" TargetMode="External"/><Relationship Id="rId1" Type="http://schemas.openxmlformats.org/officeDocument/2006/relationships/slideLayout" Target="../slideLayouts/slideLayout2.xml"/><Relationship Id="rId6" Type="http://schemas.openxmlformats.org/officeDocument/2006/relationships/hyperlink" Target="http://www.gputechconf.com/" TargetMode="External"/><Relationship Id="rId5" Type="http://schemas.openxmlformats.org/officeDocument/2006/relationships/hyperlink" Target="http://nvidia.qwiklabs.com/" TargetMode="External"/><Relationship Id="rId4" Type="http://schemas.openxmlformats.org/officeDocument/2006/relationships/hyperlink" Target="http://devblogs.nvidia.com/parallelforall/" TargetMode="External"/><Relationship Id="rId9" Type="http://schemas.openxmlformats.org/officeDocument/2006/relationships/hyperlink" Target="http://openacc.or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520849" y="1106213"/>
            <a:ext cx="9409363" cy="706347"/>
          </a:xfrm>
        </p:spPr>
        <p:txBody>
          <a:bodyPr/>
          <a:lstStyle/>
          <a:p>
            <a:r>
              <a:rPr lang="en-US" dirty="0"/>
              <a:t>Lecture </a:t>
            </a:r>
            <a:r>
              <a:rPr lang="en-US" dirty="0" smtClean="0"/>
              <a:t>4: </a:t>
            </a:r>
            <a:r>
              <a:rPr lang="en-US" dirty="0"/>
              <a:t>Advanced OpenACC </a:t>
            </a:r>
            <a:r>
              <a:rPr lang="en-US" dirty="0" smtClean="0"/>
              <a:t>Techniques</a:t>
            </a:r>
          </a:p>
          <a:p>
            <a:r>
              <a:rPr lang="en-US" dirty="0" smtClean="0"/>
              <a:t>November 12, 2015</a:t>
            </a:r>
            <a:endParaRPr lang="en-US" dirty="0"/>
          </a:p>
        </p:txBody>
      </p:sp>
      <p:sp>
        <p:nvSpPr>
          <p:cNvPr id="5" name="Title 10"/>
          <p:cNvSpPr>
            <a:spLocks noGrp="1"/>
          </p:cNvSpPr>
          <p:nvPr>
            <p:ph type="title"/>
          </p:nvPr>
        </p:nvSpPr>
        <p:spPr>
          <a:xfrm>
            <a:off x="481661" y="158402"/>
            <a:ext cx="9409361" cy="982855"/>
          </a:xfrm>
        </p:spPr>
        <p:txBody>
          <a:bodyPr>
            <a:normAutofit/>
          </a:bodyPr>
          <a:lstStyle/>
          <a:p>
            <a:r>
              <a:rPr lang="en-US" dirty="0" smtClean="0"/>
              <a:t>OpenACC Course</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advTm="5667">
        <p:fade/>
      </p:transition>
    </mc:Choice>
    <mc:Fallback xmlns="">
      <p:transition spd="med" advTm="5667">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p>
            <a:r>
              <a:rPr lang="en-US" dirty="0" smtClean="0"/>
              <a:t>Asynchronous Pipelining</a:t>
            </a:r>
            <a:endParaRPr lang="en-US" dirty="0"/>
          </a:p>
        </p:txBody>
      </p:sp>
      <p:sp>
        <p:nvSpPr>
          <p:cNvPr id="3" name="Content Placeholder 2"/>
          <p:cNvSpPr>
            <a:spLocks noGrp="1"/>
          </p:cNvSpPr>
          <p:nvPr>
            <p:ph sz="half" idx="1"/>
          </p:nvPr>
        </p:nvSpPr>
        <p:spPr/>
        <p:txBody>
          <a:bodyPr/>
          <a:lstStyle/>
          <a:p>
            <a:r>
              <a:rPr lang="en-US" dirty="0" smtClean="0"/>
              <a:t>Very large operations may frequently be broken into smaller parts that may be performed independently.</a:t>
            </a:r>
          </a:p>
          <a:p>
            <a:r>
              <a:rPr lang="en-US" dirty="0" smtClean="0">
                <a:solidFill>
                  <a:schemeClr val="tx2"/>
                </a:solidFill>
              </a:rPr>
              <a:t>Pipeline Stage</a:t>
            </a:r>
            <a:r>
              <a:rPr lang="en-US" dirty="0" smtClean="0"/>
              <a:t> -A single step, which is frequently limited to 1 part at a time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8442" y="2111661"/>
            <a:ext cx="4502050" cy="3110166"/>
          </a:xfrm>
        </p:spPr>
      </p:pic>
      <p:sp>
        <p:nvSpPr>
          <p:cNvPr id="5" name="Text Placeholder 4"/>
          <p:cNvSpPr>
            <a:spLocks noGrp="1"/>
          </p:cNvSpPr>
          <p:nvPr>
            <p:ph type="body" sz="quarter" idx="10"/>
          </p:nvPr>
        </p:nvSpPr>
        <p:spPr/>
        <p:txBody>
          <a:bodyPr/>
          <a:lstStyle/>
          <a:p>
            <a:endParaRPr lang="en-US" dirty="0"/>
          </a:p>
        </p:txBody>
      </p:sp>
      <p:sp>
        <p:nvSpPr>
          <p:cNvPr id="7" name="TextBox 6"/>
          <p:cNvSpPr txBox="1"/>
          <p:nvPr/>
        </p:nvSpPr>
        <p:spPr>
          <a:xfrm>
            <a:off x="6016239" y="5318678"/>
            <a:ext cx="44582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i="1" dirty="0" smtClean="0">
                <a:solidFill>
                  <a:srgbClr val="000000"/>
                </a:solidFill>
              </a:rPr>
              <a:t>Photo </a:t>
            </a:r>
            <a:r>
              <a:rPr lang="en-US" sz="1200" i="1" dirty="0">
                <a:solidFill>
                  <a:srgbClr val="000000"/>
                </a:solidFill>
              </a:rPr>
              <a:t>by Roger </a:t>
            </a:r>
            <a:r>
              <a:rPr lang="en-US" sz="1200" i="1" dirty="0" err="1" smtClean="0">
                <a:solidFill>
                  <a:srgbClr val="000000"/>
                </a:solidFill>
              </a:rPr>
              <a:t>Wollstadt</a:t>
            </a:r>
            <a:r>
              <a:rPr lang="en-US" sz="1200" i="1" dirty="0" smtClean="0">
                <a:solidFill>
                  <a:srgbClr val="000000"/>
                </a:solidFill>
              </a:rPr>
              <a:t>, used via Creative Commons</a:t>
            </a:r>
          </a:p>
        </p:txBody>
      </p:sp>
    </p:spTree>
    <p:extLst>
      <p:ext uri="{BB962C8B-B14F-4D97-AF65-F5344CB8AC3E}">
        <p14:creationId xmlns:p14="http://schemas.microsoft.com/office/powerpoint/2010/main" val="125124541"/>
      </p:ext>
    </p:extLst>
  </p:cSld>
  <p:clrMapOvr>
    <a:masterClrMapping/>
  </p:clrMapOvr>
  <mc:AlternateContent xmlns:mc="http://schemas.openxmlformats.org/markup-compatibility/2006" xmlns:p14="http://schemas.microsoft.com/office/powerpoint/2010/main">
    <mc:Choice Requires="p14">
      <p:transition spd="med" p14:dur="700" advTm="67909">
        <p:fade/>
      </p:transition>
    </mc:Choice>
    <mc:Fallback xmlns="">
      <p:transition spd="med" advTm="67909">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Case Study: Mandelbrot Set</a:t>
            </a:r>
            <a:endParaRPr lang="en-US" dirty="0"/>
          </a:p>
        </p:txBody>
      </p:sp>
      <p:sp>
        <p:nvSpPr>
          <p:cNvPr id="9" name="Content Placeholder 8"/>
          <p:cNvSpPr>
            <a:spLocks noGrp="1"/>
          </p:cNvSpPr>
          <p:nvPr>
            <p:ph idx="1"/>
          </p:nvPr>
        </p:nvSpPr>
        <p:spPr>
          <a:xfrm>
            <a:off x="516750" y="1649915"/>
            <a:ext cx="5747317" cy="4172045"/>
          </a:xfrm>
        </p:spPr>
        <p:txBody>
          <a:bodyPr/>
          <a:lstStyle/>
          <a:p>
            <a:pPr marL="342900" indent="-342900">
              <a:buFont typeface="Arial" panose="020B0604020202020204" pitchFamily="34" charset="0"/>
              <a:buChar char="•"/>
            </a:pPr>
            <a:r>
              <a:rPr lang="en-US" dirty="0"/>
              <a:t>Application generates the image to the right.</a:t>
            </a:r>
          </a:p>
          <a:p>
            <a:pPr marL="342900" indent="-342900">
              <a:buFont typeface="Arial" panose="020B0604020202020204" pitchFamily="34" charset="0"/>
              <a:buChar char="•"/>
            </a:pPr>
            <a:r>
              <a:rPr lang="en-US" dirty="0"/>
              <a:t>Each pixel in the image can be independently calculated.</a:t>
            </a:r>
          </a:p>
          <a:p>
            <a:pPr marL="342900" indent="-342900">
              <a:buFont typeface="Arial" panose="020B0604020202020204" pitchFamily="34" charset="0"/>
              <a:buChar char="•"/>
            </a:pPr>
            <a:r>
              <a:rPr lang="en-US" dirty="0"/>
              <a:t>Skills Used:</a:t>
            </a:r>
          </a:p>
          <a:p>
            <a:pPr marL="914400" lvl="1" indent="-342900">
              <a:buFont typeface="Arial" panose="020B0604020202020204" pitchFamily="34" charset="0"/>
              <a:buChar char="•"/>
            </a:pPr>
            <a:r>
              <a:rPr lang="en-US" sz="2000" dirty="0"/>
              <a:t>Parallel </a:t>
            </a:r>
            <a:r>
              <a:rPr lang="en-US" sz="2000" dirty="0" smtClean="0"/>
              <a:t>Loop or Kernels Directive</a:t>
            </a:r>
            <a:endParaRPr lang="en-US" sz="2000" dirty="0"/>
          </a:p>
          <a:p>
            <a:pPr marL="914400" lvl="1" indent="-342900">
              <a:buFont typeface="Arial" panose="020B0604020202020204" pitchFamily="34" charset="0"/>
              <a:buChar char="•"/>
            </a:pPr>
            <a:r>
              <a:rPr lang="en-US" sz="2000" dirty="0"/>
              <a:t>Data Region</a:t>
            </a:r>
          </a:p>
          <a:p>
            <a:pPr marL="914400" lvl="1" indent="-342900">
              <a:buFont typeface="Arial" panose="020B0604020202020204" pitchFamily="34" charset="0"/>
              <a:buChar char="•"/>
            </a:pPr>
            <a:r>
              <a:rPr lang="en-US" sz="2000" dirty="0"/>
              <a:t>Update Directive</a:t>
            </a:r>
          </a:p>
          <a:p>
            <a:pPr marL="914400" lvl="1" indent="-342900">
              <a:buFont typeface="Arial" panose="020B0604020202020204" pitchFamily="34" charset="0"/>
              <a:buChar char="•"/>
            </a:pPr>
            <a:r>
              <a:rPr lang="en-US" sz="2000" dirty="0"/>
              <a:t>Asynchronous </a:t>
            </a:r>
            <a:r>
              <a:rPr lang="en-US" sz="2000" dirty="0" smtClean="0"/>
              <a:t>Pipelining</a:t>
            </a:r>
            <a:endParaRPr lang="en-US" sz="2000" dirty="0"/>
          </a:p>
        </p:txBody>
      </p:sp>
      <p:pic>
        <p:nvPicPr>
          <p:cNvPr id="11"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500" y="1649915"/>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4493075"/>
      </p:ext>
    </p:extLst>
  </p:cSld>
  <p:clrMapOvr>
    <a:masterClrMapping/>
  </p:clrMapOvr>
  <mc:AlternateContent xmlns:mc="http://schemas.openxmlformats.org/markup-compatibility/2006" xmlns:p14="http://schemas.microsoft.com/office/powerpoint/2010/main">
    <mc:Choice Requires="p14">
      <p:transition spd="med" p14:dur="700" advTm="53810">
        <p:fade/>
      </p:transition>
    </mc:Choice>
    <mc:Fallback xmlns="">
      <p:transition spd="med" advTm="5381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Mandelbrot code</a:t>
            </a:r>
          </a:p>
        </p:txBody>
      </p:sp>
      <p:sp>
        <p:nvSpPr>
          <p:cNvPr id="3" name="Content Placeholder 2"/>
          <p:cNvSpPr>
            <a:spLocks noGrp="1"/>
          </p:cNvSpPr>
          <p:nvPr>
            <p:ph idx="1"/>
          </p:nvPr>
        </p:nvSpPr>
        <p:spPr>
          <a:xfrm>
            <a:off x="516750" y="1316053"/>
            <a:ext cx="5328573" cy="4505908"/>
          </a:xfrm>
        </p:spPr>
        <p:txBody>
          <a:bodyPr/>
          <a:lstStyle/>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Calculate value for a pixel</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unsigned char </a:t>
            </a:r>
            <a:r>
              <a:rPr lang="en-US" sz="1400" b="1" dirty="0" err="1">
                <a:latin typeface="Courier New" panose="02070309020205020404" pitchFamily="49" charset="0"/>
                <a:cs typeface="Courier New" panose="02070309020205020404" pitchFamily="49" charset="0"/>
              </a:rPr>
              <a:t>mandelbrot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double x0=</a:t>
            </a:r>
            <a:r>
              <a:rPr lang="en-US" sz="1400" b="1" dirty="0" err="1">
                <a:latin typeface="Courier New" panose="02070309020205020404" pitchFamily="49" charset="0"/>
                <a:cs typeface="Courier New" panose="02070309020205020404" pitchFamily="49" charset="0"/>
              </a:rPr>
              <a:t>xmin+Px</a:t>
            </a:r>
            <a:r>
              <a:rPr lang="en-US" sz="1400" b="1" dirty="0">
                <a:latin typeface="Courier New" panose="02070309020205020404" pitchFamily="49" charset="0"/>
                <a:cs typeface="Courier New" panose="02070309020205020404" pitchFamily="49" charset="0"/>
              </a:rPr>
              <a:t>*dx;   double y0=</a:t>
            </a:r>
            <a:r>
              <a:rPr lang="en-US" sz="1400" b="1" dirty="0" err="1">
                <a:latin typeface="Courier New" panose="02070309020205020404" pitchFamily="49" charset="0"/>
                <a:cs typeface="Courier New" panose="02070309020205020404" pitchFamily="49" charset="0"/>
              </a:rPr>
              <a:t>ymin+Py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dy</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double x=0.0;   double y=0.0;</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for(</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=0;x*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*y&lt;4.0 &amp;&amp; </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MAX_ITERS;i</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xtemp</a:t>
            </a:r>
            <a:r>
              <a:rPr lang="en-US" sz="1400" b="1" dirty="0">
                <a:latin typeface="Courier New" panose="02070309020205020404" pitchFamily="49" charset="0"/>
                <a:cs typeface="Courier New" panose="02070309020205020404" pitchFamily="49" charset="0"/>
              </a:rPr>
              <a:t>=x*x-y*y+x0;</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y=2*x*y+y0;</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x=</a:t>
            </a:r>
            <a:r>
              <a:rPr lang="en-US" sz="1400" b="1" dirty="0" err="1">
                <a:latin typeface="Courier New" panose="02070309020205020404" pitchFamily="49" charset="0"/>
                <a:cs typeface="Courier New" panose="02070309020205020404" pitchFamily="49" charset="0"/>
              </a:rPr>
              <a:t>xtemp</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return (double)MAX_COLOR*</a:t>
            </a:r>
            <a:r>
              <a:rPr lang="en-US" sz="1400" b="1" dirty="0" err="1">
                <a:latin typeface="Courier New" panose="02070309020205020404" pitchFamily="49" charset="0"/>
                <a:cs typeface="Courier New" panose="02070309020205020404" pitchFamily="49" charset="0"/>
              </a:rPr>
              <a:t>i</a:t>
            </a:r>
            <a:r>
              <a:rPr lang="en-US" sz="1400" b="1" dirty="0">
                <a:latin typeface="Courier New" panose="02070309020205020404" pitchFamily="49" charset="0"/>
                <a:cs typeface="Courier New" panose="02070309020205020404" pitchFamily="49" charset="0"/>
              </a:rPr>
              <a:t>/MAX_ITERS;</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Used in main()</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for(</a:t>
            </a:r>
            <a:r>
              <a:rPr lang="en-US" sz="1400" b="1" dirty="0" err="1" smtClean="0">
                <a:latin typeface="Courier New" panose="02070309020205020404" pitchFamily="49" charset="0"/>
                <a:cs typeface="Courier New" panose="02070309020205020404" pitchFamily="49" charset="0"/>
              </a:rPr>
              <a:t>int</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y=0;y&lt;</a:t>
            </a:r>
            <a:r>
              <a:rPr lang="en-US" sz="1400" b="1" dirty="0" err="1">
                <a:latin typeface="Courier New" panose="02070309020205020404" pitchFamily="49" charset="0"/>
                <a:cs typeface="Courier New" panose="02070309020205020404" pitchFamily="49" charset="0"/>
              </a:rPr>
              <a:t>HEIGHT;y</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for(</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x=0;x&lt;</a:t>
            </a:r>
            <a:r>
              <a:rPr lang="en-US" sz="1400" b="1" dirty="0" err="1">
                <a:latin typeface="Courier New" panose="02070309020205020404" pitchFamily="49" charset="0"/>
                <a:cs typeface="Courier New" panose="02070309020205020404" pitchFamily="49" charset="0"/>
              </a:rPr>
              <a:t>WIDTH;x</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image[y*</a:t>
            </a:r>
            <a:r>
              <a:rPr lang="en-US" sz="1400" b="1" dirty="0" err="1">
                <a:latin typeface="Courier New" panose="02070309020205020404" pitchFamily="49" charset="0"/>
                <a:cs typeface="Courier New" panose="02070309020205020404" pitchFamily="49" charset="0"/>
              </a:rPr>
              <a:t>WIDTH+x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mandelbrot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dirty="0"/>
          </a:p>
        </p:txBody>
      </p:sp>
      <p:grpSp>
        <p:nvGrpSpPr>
          <p:cNvPr id="5" name="Group 4"/>
          <p:cNvGrpSpPr/>
          <p:nvPr/>
        </p:nvGrpSpPr>
        <p:grpSpPr>
          <a:xfrm>
            <a:off x="5845323" y="1252157"/>
            <a:ext cx="4691237" cy="1712563"/>
            <a:chOff x="5754621" y="1648495"/>
            <a:chExt cx="4691237" cy="1712563"/>
          </a:xfrm>
          <a:solidFill>
            <a:schemeClr val="tx2"/>
          </a:solidFill>
          <a:effectLst>
            <a:outerShdw blurRad="50800" dist="38100" algn="l" rotWithShape="0">
              <a:prstClr val="black">
                <a:alpha val="40000"/>
              </a:prstClr>
            </a:outerShdw>
          </a:effectLst>
        </p:grpSpPr>
        <p:sp>
          <p:nvSpPr>
            <p:cNvPr id="6" name="Rectangle 5"/>
            <p:cNvSpPr/>
            <p:nvPr/>
          </p:nvSpPr>
          <p:spPr>
            <a:xfrm>
              <a:off x="6129580" y="1648495"/>
              <a:ext cx="4316278" cy="1712563"/>
            </a:xfrm>
            <a:prstGeom prst="rect">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FFFFFF"/>
                  </a:solidFill>
                </a:rPr>
                <a:t>The </a:t>
              </a:r>
              <a:r>
                <a:rPr lang="en-US" dirty="0" err="1" smtClean="0">
                  <a:solidFill>
                    <a:srgbClr val="FFFFFF"/>
                  </a:solidFill>
                </a:rPr>
                <a:t>mandelbrot</a:t>
              </a:r>
              <a:r>
                <a:rPr lang="en-US" dirty="0" smtClean="0">
                  <a:solidFill>
                    <a:srgbClr val="FFFFFF"/>
                  </a:solidFill>
                </a:rPr>
                <a:t>() function calculates the color for each pixel.</a:t>
              </a:r>
              <a:endParaRPr lang="en-US" dirty="0">
                <a:solidFill>
                  <a:srgbClr val="FFFFFF"/>
                </a:solidFill>
              </a:endParaRPr>
            </a:p>
          </p:txBody>
        </p:sp>
        <p:sp>
          <p:nvSpPr>
            <p:cNvPr id="7" name="Isosceles Triangle 6"/>
            <p:cNvSpPr/>
            <p:nvPr/>
          </p:nvSpPr>
          <p:spPr>
            <a:xfrm rot="16200000">
              <a:off x="5655689" y="2369603"/>
              <a:ext cx="468210" cy="270345"/>
            </a:xfrm>
            <a:prstGeom prst="triangle">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FF"/>
                </a:solidFill>
              </a:endParaRPr>
            </a:p>
          </p:txBody>
        </p:sp>
      </p:grpSp>
      <p:grpSp>
        <p:nvGrpSpPr>
          <p:cNvPr id="8" name="Group 7"/>
          <p:cNvGrpSpPr/>
          <p:nvPr/>
        </p:nvGrpSpPr>
        <p:grpSpPr>
          <a:xfrm>
            <a:off x="5845324" y="3555651"/>
            <a:ext cx="4691236" cy="1712563"/>
            <a:chOff x="5754622" y="3843831"/>
            <a:chExt cx="4691236" cy="1712563"/>
          </a:xfrm>
          <a:solidFill>
            <a:schemeClr val="tx2"/>
          </a:solidFill>
          <a:effectLst>
            <a:outerShdw blurRad="50800" dist="38100" algn="l" rotWithShape="0">
              <a:prstClr val="black">
                <a:alpha val="40000"/>
              </a:prstClr>
            </a:outerShdw>
          </a:effectLst>
        </p:grpSpPr>
        <p:sp>
          <p:nvSpPr>
            <p:cNvPr id="9" name="Rectangle 8"/>
            <p:cNvSpPr/>
            <p:nvPr/>
          </p:nvSpPr>
          <p:spPr>
            <a:xfrm>
              <a:off x="6129580" y="3843831"/>
              <a:ext cx="4316278" cy="1712563"/>
            </a:xfrm>
            <a:prstGeom prst="rect">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FFFFFF"/>
                  </a:solidFill>
                </a:rPr>
                <a:t>Within main() there is a doubly-nested loop that calculates each pixel independently.</a:t>
              </a:r>
              <a:endParaRPr lang="en-US" dirty="0">
                <a:solidFill>
                  <a:srgbClr val="FFFFFF"/>
                </a:solidFill>
              </a:endParaRPr>
            </a:p>
          </p:txBody>
        </p:sp>
        <p:sp>
          <p:nvSpPr>
            <p:cNvPr id="10" name="Isosceles Triangle 9"/>
            <p:cNvSpPr/>
            <p:nvPr/>
          </p:nvSpPr>
          <p:spPr>
            <a:xfrm rot="16200000">
              <a:off x="5655690" y="4564939"/>
              <a:ext cx="468210" cy="270345"/>
            </a:xfrm>
            <a:prstGeom prst="triangle">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184452126"/>
      </p:ext>
    </p:extLst>
  </p:cSld>
  <p:clrMapOvr>
    <a:masterClrMapping/>
  </p:clrMapOvr>
  <mc:AlternateContent xmlns:mc="http://schemas.openxmlformats.org/markup-compatibility/2006" xmlns:p14="http://schemas.microsoft.com/office/powerpoint/2010/main">
    <mc:Choice Requires="p14">
      <p:transition spd="med" p14:dur="700" advTm="7747">
        <p:fade/>
      </p:transition>
    </mc:Choice>
    <mc:Fallback xmlns="">
      <p:transition spd="med" advTm="7747">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OpenACC </a:t>
            </a:r>
            <a:r>
              <a:rPr lang="en-US" dirty="0">
                <a:cs typeface="Courier New" panose="02070309020205020404" pitchFamily="49" charset="0"/>
              </a:rPr>
              <a:t>Routine</a:t>
            </a:r>
            <a:r>
              <a:rPr lang="en-US" dirty="0"/>
              <a:t> Directive</a:t>
            </a:r>
          </a:p>
        </p:txBody>
      </p:sp>
      <p:sp>
        <p:nvSpPr>
          <p:cNvPr id="3" name="Content Placeholder 2"/>
          <p:cNvSpPr>
            <a:spLocks noGrp="1"/>
          </p:cNvSpPr>
          <p:nvPr>
            <p:ph idx="1"/>
          </p:nvPr>
        </p:nvSpPr>
        <p:spPr>
          <a:xfrm>
            <a:off x="516750" y="1340529"/>
            <a:ext cx="9948672" cy="4481432"/>
          </a:xfrm>
        </p:spPr>
        <p:txBody>
          <a:bodyPr/>
          <a:lstStyle/>
          <a:p>
            <a:r>
              <a:rPr lang="en-US" sz="2200" dirty="0"/>
              <a:t>Specifies that the compiler should generate a device copy of the function/subroutine and what type of parallelism the routine contains.</a:t>
            </a:r>
          </a:p>
          <a:p>
            <a:r>
              <a:rPr lang="en-US" sz="2200" dirty="0"/>
              <a:t>Clauses:</a:t>
            </a:r>
          </a:p>
          <a:p>
            <a:pPr>
              <a:lnSpc>
                <a:spcPct val="100000"/>
              </a:lnSpc>
              <a:spcBef>
                <a:spcPts val="0"/>
              </a:spcBef>
              <a:spcAft>
                <a:spcPts val="0"/>
              </a:spcAft>
            </a:pPr>
            <a:r>
              <a:rPr lang="en-US" sz="2200" b="1" dirty="0">
                <a:solidFill>
                  <a:schemeClr val="tx2"/>
                </a:solidFill>
                <a:latin typeface="Courier New" panose="02070309020205020404" pitchFamily="49" charset="0"/>
                <a:cs typeface="Courier New" panose="02070309020205020404" pitchFamily="49" charset="0"/>
              </a:rPr>
              <a:t>gang</a:t>
            </a:r>
            <a:r>
              <a:rPr lang="en-US" sz="2200" b="1" dirty="0">
                <a:latin typeface="Courier New" panose="02070309020205020404" pitchFamily="49" charset="0"/>
                <a:cs typeface="Courier New" panose="02070309020205020404" pitchFamily="49" charset="0"/>
              </a:rPr>
              <a:t>/</a:t>
            </a:r>
            <a:r>
              <a:rPr lang="en-US" sz="2200" b="1" dirty="0">
                <a:solidFill>
                  <a:schemeClr val="tx2"/>
                </a:solidFill>
                <a:latin typeface="Courier New" panose="02070309020205020404" pitchFamily="49" charset="0"/>
                <a:cs typeface="Courier New" panose="02070309020205020404" pitchFamily="49" charset="0"/>
              </a:rPr>
              <a:t>worker</a:t>
            </a:r>
            <a:r>
              <a:rPr lang="en-US" sz="2200" b="1" dirty="0">
                <a:latin typeface="Courier New" panose="02070309020205020404" pitchFamily="49" charset="0"/>
                <a:cs typeface="Courier New" panose="02070309020205020404" pitchFamily="49" charset="0"/>
              </a:rPr>
              <a:t>/</a:t>
            </a:r>
            <a:r>
              <a:rPr lang="en-US" sz="2200" b="1" dirty="0">
                <a:solidFill>
                  <a:schemeClr val="tx2"/>
                </a:solidFill>
                <a:latin typeface="Courier New" panose="02070309020205020404" pitchFamily="49" charset="0"/>
                <a:cs typeface="Courier New" panose="02070309020205020404" pitchFamily="49" charset="0"/>
              </a:rPr>
              <a:t>vector</a:t>
            </a:r>
            <a:r>
              <a:rPr lang="en-US" sz="2200" b="1" dirty="0">
                <a:latin typeface="Courier New" panose="02070309020205020404" pitchFamily="49" charset="0"/>
                <a:cs typeface="Courier New" panose="02070309020205020404" pitchFamily="49" charset="0"/>
              </a:rPr>
              <a:t>/</a:t>
            </a:r>
            <a:r>
              <a:rPr lang="en-US" sz="2200" b="1" dirty="0" err="1">
                <a:solidFill>
                  <a:schemeClr val="tx2"/>
                </a:solidFill>
                <a:latin typeface="Courier New" panose="02070309020205020404" pitchFamily="49" charset="0"/>
                <a:cs typeface="Courier New" panose="02070309020205020404" pitchFamily="49" charset="0"/>
              </a:rPr>
              <a:t>seq</a:t>
            </a:r>
            <a:endParaRPr lang="en-US" sz="2200" b="1" dirty="0">
              <a:solidFill>
                <a:schemeClr val="tx2"/>
              </a:solidFill>
              <a:latin typeface="Courier New" panose="02070309020205020404" pitchFamily="49" charset="0"/>
              <a:cs typeface="Courier New" panose="02070309020205020404" pitchFamily="49" charset="0"/>
            </a:endParaRPr>
          </a:p>
          <a:p>
            <a:pPr lvl="1">
              <a:lnSpc>
                <a:spcPct val="100000"/>
              </a:lnSpc>
              <a:spcBef>
                <a:spcPts val="0"/>
              </a:spcBef>
              <a:spcAft>
                <a:spcPts val="0"/>
              </a:spcAft>
            </a:pPr>
            <a:r>
              <a:rPr lang="en-US" sz="2200" dirty="0">
                <a:cs typeface="Courier New" panose="02070309020205020404" pitchFamily="49" charset="0"/>
              </a:rPr>
              <a:t>Specifies the level of parallelism contained in the routine.</a:t>
            </a:r>
          </a:p>
          <a:p>
            <a:pPr>
              <a:lnSpc>
                <a:spcPct val="100000"/>
              </a:lnSpc>
              <a:spcBef>
                <a:spcPts val="0"/>
              </a:spcBef>
              <a:spcAft>
                <a:spcPts val="0"/>
              </a:spcAft>
            </a:pPr>
            <a:r>
              <a:rPr lang="en-US" sz="2200" b="1" dirty="0">
                <a:solidFill>
                  <a:schemeClr val="tx2"/>
                </a:solidFill>
                <a:latin typeface="Courier New" panose="02070309020205020404" pitchFamily="49" charset="0"/>
                <a:cs typeface="Courier New" panose="02070309020205020404" pitchFamily="49" charset="0"/>
              </a:rPr>
              <a:t>bind</a:t>
            </a:r>
          </a:p>
          <a:p>
            <a:pPr lvl="1">
              <a:lnSpc>
                <a:spcPct val="100000"/>
              </a:lnSpc>
              <a:spcBef>
                <a:spcPts val="0"/>
              </a:spcBef>
              <a:spcAft>
                <a:spcPts val="0"/>
              </a:spcAft>
            </a:pPr>
            <a:r>
              <a:rPr lang="en-US" sz="2200" dirty="0"/>
              <a:t>Specifies an optional name for the routine, also supplied at call-site</a:t>
            </a:r>
          </a:p>
          <a:p>
            <a:pPr>
              <a:lnSpc>
                <a:spcPct val="100000"/>
              </a:lnSpc>
              <a:spcBef>
                <a:spcPts val="0"/>
              </a:spcBef>
              <a:spcAft>
                <a:spcPts val="0"/>
              </a:spcAft>
            </a:pPr>
            <a:r>
              <a:rPr lang="en-US" sz="2200" b="1" dirty="0" err="1">
                <a:solidFill>
                  <a:schemeClr val="tx2"/>
                </a:solidFill>
                <a:latin typeface="Courier New" panose="02070309020205020404" pitchFamily="49" charset="0"/>
                <a:cs typeface="Courier New" panose="02070309020205020404" pitchFamily="49" charset="0"/>
              </a:rPr>
              <a:t>no_host</a:t>
            </a:r>
            <a:endParaRPr lang="en-US" sz="2200" b="1" dirty="0">
              <a:solidFill>
                <a:schemeClr val="tx2"/>
              </a:solidFill>
              <a:latin typeface="Courier New" panose="02070309020205020404" pitchFamily="49" charset="0"/>
              <a:cs typeface="Courier New" panose="02070309020205020404" pitchFamily="49" charset="0"/>
            </a:endParaRPr>
          </a:p>
          <a:p>
            <a:pPr lvl="1">
              <a:lnSpc>
                <a:spcPct val="100000"/>
              </a:lnSpc>
              <a:spcBef>
                <a:spcPts val="0"/>
              </a:spcBef>
              <a:spcAft>
                <a:spcPts val="0"/>
              </a:spcAft>
            </a:pPr>
            <a:r>
              <a:rPr lang="en-US" sz="2200" dirty="0"/>
              <a:t>The routine will only be used on the device</a:t>
            </a:r>
          </a:p>
          <a:p>
            <a:pPr>
              <a:lnSpc>
                <a:spcPct val="100000"/>
              </a:lnSpc>
              <a:spcBef>
                <a:spcPts val="0"/>
              </a:spcBef>
              <a:spcAft>
                <a:spcPts val="0"/>
              </a:spcAft>
            </a:pPr>
            <a:r>
              <a:rPr lang="en-US" sz="2200" b="1" dirty="0" err="1">
                <a:solidFill>
                  <a:schemeClr val="tx2"/>
                </a:solidFill>
                <a:latin typeface="Courier New" panose="02070309020205020404" pitchFamily="49" charset="0"/>
                <a:cs typeface="Courier New" panose="02070309020205020404" pitchFamily="49" charset="0"/>
              </a:rPr>
              <a:t>device_type</a:t>
            </a:r>
            <a:endParaRPr lang="en-US" sz="2200" b="1" dirty="0">
              <a:solidFill>
                <a:schemeClr val="tx2"/>
              </a:solidFill>
              <a:latin typeface="Courier New" panose="02070309020205020404" pitchFamily="49" charset="0"/>
              <a:cs typeface="Courier New" panose="02070309020205020404" pitchFamily="49" charset="0"/>
            </a:endParaRPr>
          </a:p>
          <a:p>
            <a:pPr lvl="1">
              <a:lnSpc>
                <a:spcPct val="100000"/>
              </a:lnSpc>
              <a:spcBef>
                <a:spcPts val="0"/>
              </a:spcBef>
              <a:spcAft>
                <a:spcPts val="0"/>
              </a:spcAft>
            </a:pPr>
            <a:r>
              <a:rPr lang="en-US" sz="2200" dirty="0"/>
              <a:t>Specialize this routine for a particular device type</a:t>
            </a:r>
            <a:r>
              <a:rPr lang="en-US" sz="2200" dirty="0" smtClean="0"/>
              <a:t>.</a:t>
            </a:r>
            <a:endParaRPr lang="en-US" sz="2200" dirty="0"/>
          </a:p>
        </p:txBody>
      </p:sp>
    </p:spTree>
    <p:extLst>
      <p:ext uri="{BB962C8B-B14F-4D97-AF65-F5344CB8AC3E}">
        <p14:creationId xmlns:p14="http://schemas.microsoft.com/office/powerpoint/2010/main" val="3160336754"/>
      </p:ext>
    </p:extLst>
  </p:cSld>
  <p:clrMapOvr>
    <a:masterClrMapping/>
  </p:clrMapOvr>
  <mc:AlternateContent xmlns:mc="http://schemas.openxmlformats.org/markup-compatibility/2006" xmlns:p14="http://schemas.microsoft.com/office/powerpoint/2010/main">
    <mc:Choice Requires="p14">
      <p:transition spd="med" p14:dur="700" advTm="41759">
        <p:fade/>
      </p:transition>
    </mc:Choice>
    <mc:Fallback xmlns="">
      <p:transition spd="med" advTm="41759">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Routine Directive: C/C++</a:t>
            </a:r>
            <a:endParaRPr lang="en-US" dirty="0"/>
          </a:p>
        </p:txBody>
      </p:sp>
      <p:sp>
        <p:nvSpPr>
          <p:cNvPr id="3" name="Content Placeholder 2"/>
          <p:cNvSpPr>
            <a:spLocks noGrp="1"/>
          </p:cNvSpPr>
          <p:nvPr>
            <p:ph sz="half" idx="1"/>
          </p:nvPr>
        </p:nvSpPr>
        <p:spPr/>
        <p:txBody>
          <a:bodyPr>
            <a:noAutofit/>
          </a:bodyPr>
          <a:lstStyle/>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foo.h</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#pragma </a:t>
            </a:r>
            <a:r>
              <a:rPr lang="en-US" sz="1400" b="1" kern="1200" dirty="0" err="1">
                <a:solidFill>
                  <a:srgbClr val="76B900"/>
                </a:solidFill>
                <a:latin typeface="Courier New" panose="02070309020205020404" pitchFamily="49" charset="0"/>
                <a:ea typeface="MS PGothic" pitchFamily="34" charset="-128"/>
                <a:cs typeface="Courier New" panose="02070309020205020404" pitchFamily="49" charset="0"/>
              </a:rPr>
              <a:t>acc</a:t>
            </a: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 routine </a:t>
            </a:r>
            <a:r>
              <a:rPr lang="en-US" sz="1400" b="1" kern="1200" dirty="0" err="1">
                <a:solidFill>
                  <a:srgbClr val="76B900"/>
                </a:solidFill>
                <a:latin typeface="Courier New" panose="02070309020205020404" pitchFamily="49" charset="0"/>
                <a:ea typeface="MS PGothic" pitchFamily="34" charset="-128"/>
                <a:cs typeface="Courier New" panose="02070309020205020404" pitchFamily="49" charset="0"/>
              </a:rPr>
              <a:t>seq</a:t>
            </a:r>
            <a:endPar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d</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ouble foo(</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int</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de-DE" sz="1400" b="1" kern="1200" dirty="0" smtClean="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de-DE"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de-DE" sz="1400" b="1" kern="1200" dirty="0" smtClean="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de-DE"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de-DE" sz="1400" b="1" kern="1200" dirty="0" smtClean="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Used in main()</a:t>
            </a:r>
          </a:p>
          <a:p>
            <a:pPr marL="0" lvl="0" indent="0" defTabSz="457200">
              <a:lnSpc>
                <a:spcPct val="100000"/>
              </a:lnSpc>
              <a:spcBef>
                <a:spcPct val="0"/>
              </a:spcBef>
              <a:spcAft>
                <a:spcPct val="0"/>
              </a:spcAft>
              <a:buClrTx/>
              <a:buSzTx/>
              <a:buNone/>
            </a:pP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#pragma </a:t>
            </a:r>
            <a:r>
              <a:rPr lang="en-US" sz="1400" b="1" kern="1200" dirty="0" err="1">
                <a:solidFill>
                  <a:srgbClr val="76B900"/>
                </a:solidFill>
                <a:latin typeface="Courier New" panose="02070309020205020404" pitchFamily="49" charset="0"/>
                <a:ea typeface="MS PGothic" pitchFamily="34" charset="-128"/>
                <a:cs typeface="Courier New" panose="02070309020205020404" pitchFamily="49" charset="0"/>
              </a:rPr>
              <a:t>acc</a:t>
            </a: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 parallel loop</a:t>
            </a: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for(</a:t>
            </a:r>
            <a:r>
              <a:rPr lang="en-US" sz="1400" b="1" kern="1200" dirty="0" err="1">
                <a:solidFill>
                  <a:srgbClr val="000000"/>
                </a:solidFill>
                <a:latin typeface="Courier New" panose="02070309020205020404" pitchFamily="49" charset="0"/>
                <a:ea typeface="MS PGothic" pitchFamily="34" charset="-128"/>
                <a:cs typeface="Courier New" panose="02070309020205020404" pitchFamily="49" charset="0"/>
              </a:rPr>
              <a:t>int</a:t>
            </a: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=0;i&lt;</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N;i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 </a:t>
            </a: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a:t>
            </a:r>
          </a:p>
          <a:p>
            <a:pPr marL="0" lvl="0" indent="0" defTabSz="457200">
              <a:lnSpc>
                <a:spcPct val="100000"/>
              </a:lnSpc>
              <a:spcBef>
                <a:spcPct val="0"/>
              </a:spcBef>
              <a:spcAft>
                <a:spcPct val="0"/>
              </a:spcAft>
              <a:buClrTx/>
              <a:buSzTx/>
              <a:buNone/>
            </a:pP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  array[</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 = foo(</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indent="0">
              <a:buNone/>
            </a:pPr>
            <a:endParaRPr lang="en-US" sz="2200" dirty="0">
              <a:solidFill>
                <a:schemeClr val="bg1"/>
              </a:solidFill>
            </a:endParaRPr>
          </a:p>
        </p:txBody>
      </p:sp>
      <p:sp>
        <p:nvSpPr>
          <p:cNvPr id="5" name="Content Placeholder 4"/>
          <p:cNvSpPr>
            <a:spLocks noGrp="1"/>
          </p:cNvSpPr>
          <p:nvPr>
            <p:ph sz="half" idx="2"/>
          </p:nvPr>
        </p:nvSpPr>
        <p:spPr/>
        <p:txBody>
          <a:bodyPr/>
          <a:lstStyle/>
          <a:p>
            <a:r>
              <a:rPr lang="en-US" sz="2000" dirty="0"/>
              <a:t>At function source:</a:t>
            </a:r>
          </a:p>
          <a:p>
            <a:pPr lvl="1"/>
            <a:r>
              <a:rPr lang="en-US" sz="1800" dirty="0"/>
              <a:t>Function needs to be built for the GPU. </a:t>
            </a:r>
          </a:p>
          <a:p>
            <a:pPr lvl="1"/>
            <a:r>
              <a:rPr lang="en-US" sz="1800" dirty="0"/>
              <a:t>It will be called by each thread (sequentially)</a:t>
            </a:r>
          </a:p>
          <a:p>
            <a:r>
              <a:rPr lang="en-US" sz="2000" dirty="0"/>
              <a:t>At call the compiler needs to know:</a:t>
            </a:r>
          </a:p>
          <a:p>
            <a:pPr lvl="1"/>
            <a:r>
              <a:rPr lang="en-US" sz="1800" dirty="0"/>
              <a:t>Function will be available on the GPU</a:t>
            </a:r>
          </a:p>
          <a:p>
            <a:pPr lvl="1"/>
            <a:r>
              <a:rPr lang="en-US" sz="1800" dirty="0"/>
              <a:t>It is a sequential routine</a:t>
            </a:r>
          </a:p>
          <a:p>
            <a:endParaRPr lang="en-US" dirty="0"/>
          </a:p>
        </p:txBody>
      </p:sp>
    </p:spTree>
    <p:extLst>
      <p:ext uri="{BB962C8B-B14F-4D97-AF65-F5344CB8AC3E}">
        <p14:creationId xmlns:p14="http://schemas.microsoft.com/office/powerpoint/2010/main" val="4114757961"/>
      </p:ext>
    </p:extLst>
  </p:cSld>
  <p:clrMapOvr>
    <a:masterClrMapping/>
  </p:clrMapOvr>
  <mc:AlternateContent xmlns:mc="http://schemas.openxmlformats.org/markup-compatibility/2006" xmlns:p14="http://schemas.microsoft.com/office/powerpoint/2010/main">
    <mc:Choice Requires="p14">
      <p:transition spd="med" p14:dur="700" advTm="54500">
        <p:fade/>
      </p:transition>
    </mc:Choice>
    <mc:Fallback xmlns="">
      <p:transition spd="med" advTm="545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p>
            <a:r>
              <a:rPr lang="en-US" dirty="0"/>
              <a:t>OpenACC Routine: Fortran</a:t>
            </a:r>
          </a:p>
        </p:txBody>
      </p:sp>
      <p:sp>
        <p:nvSpPr>
          <p:cNvPr id="3" name="Content Placeholder 2"/>
          <p:cNvSpPr>
            <a:spLocks noGrp="1"/>
          </p:cNvSpPr>
          <p:nvPr>
            <p:ph sz="half" idx="1"/>
          </p:nvPr>
        </p:nvSpPr>
        <p:spPr/>
        <p:txBody>
          <a:bodyPr/>
          <a:lstStyle/>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module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foo_mod</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contains</a:t>
            </a: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real(8) function </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foo(</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implicit none</a:t>
            </a: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a:t>
            </a: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a:t>
            </a:r>
            <a:r>
              <a:rPr lang="en-US" sz="1400" b="1" kern="1200" dirty="0" err="1">
                <a:solidFill>
                  <a:srgbClr val="76B900"/>
                </a:solidFill>
                <a:latin typeface="Courier New" panose="02070309020205020404" pitchFamily="49" charset="0"/>
                <a:ea typeface="MS PGothic" pitchFamily="34" charset="-128"/>
                <a:cs typeface="Courier New" panose="02070309020205020404" pitchFamily="49" charset="0"/>
              </a:rPr>
              <a:t>acc</a:t>
            </a:r>
            <a:r>
              <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rPr>
              <a:t> </a:t>
            </a:r>
            <a:r>
              <a:rPr lang="en-US" sz="1400" b="1" kern="1200" dirty="0" smtClean="0">
                <a:solidFill>
                  <a:srgbClr val="76B900"/>
                </a:solidFill>
                <a:latin typeface="Courier New" panose="02070309020205020404" pitchFamily="49" charset="0"/>
                <a:ea typeface="MS PGothic" pitchFamily="34" charset="-128"/>
                <a:cs typeface="Courier New" panose="02070309020205020404" pitchFamily="49" charset="0"/>
              </a:rPr>
              <a:t>routine(foo) </a:t>
            </a:r>
            <a:r>
              <a:rPr lang="en-US" sz="1400" b="1" kern="1200" dirty="0" err="1">
                <a:solidFill>
                  <a:srgbClr val="76B900"/>
                </a:solidFill>
                <a:latin typeface="Courier New" panose="02070309020205020404" pitchFamily="49" charset="0"/>
                <a:ea typeface="MS PGothic" pitchFamily="34" charset="-128"/>
                <a:cs typeface="Courier New" panose="02070309020205020404" pitchFamily="49" charset="0"/>
              </a:rPr>
              <a:t>seq</a:t>
            </a:r>
            <a:endParaRPr lang="en-US" sz="1400" b="1" kern="1200" dirty="0">
              <a:solidFill>
                <a:srgbClr val="76B9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integer, intent(in), value ::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i</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a:t>
            </a: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 end function </a:t>
            </a:r>
            <a:r>
              <a:rPr lang="en-US" sz="1400" b="1" kern="1200" dirty="0" smtClean="0">
                <a:solidFill>
                  <a:srgbClr val="000000"/>
                </a:solidFill>
                <a:latin typeface="Courier New" panose="02070309020205020404" pitchFamily="49" charset="0"/>
                <a:ea typeface="MS PGothic" pitchFamily="34" charset="-128"/>
                <a:cs typeface="Courier New" panose="02070309020205020404" pitchFamily="49" charset="0"/>
              </a:rPr>
              <a:t>foo</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lvl="0" indent="0" defTabSz="457200">
              <a:lnSpc>
                <a:spcPct val="100000"/>
              </a:lnSpc>
              <a:spcBef>
                <a:spcPct val="0"/>
              </a:spcBef>
              <a:spcAft>
                <a:spcPct val="0"/>
              </a:spcAft>
              <a:buClrTx/>
              <a:buSzTx/>
              <a:buNone/>
            </a:pPr>
            <a:r>
              <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rPr>
              <a:t>end module </a:t>
            </a:r>
            <a:r>
              <a:rPr lang="en-US" sz="1400" b="1" kern="1200" dirty="0" err="1" smtClean="0">
                <a:solidFill>
                  <a:srgbClr val="000000"/>
                </a:solidFill>
                <a:latin typeface="Courier New" panose="02070309020205020404" pitchFamily="49" charset="0"/>
                <a:ea typeface="MS PGothic" pitchFamily="34" charset="-128"/>
                <a:cs typeface="Courier New" panose="02070309020205020404" pitchFamily="49" charset="0"/>
              </a:rPr>
              <a:t>foo_mod</a:t>
            </a:r>
            <a:endParaRPr lang="en-US" sz="1400" b="1" kern="1200" dirty="0">
              <a:solidFill>
                <a:srgbClr val="000000"/>
              </a:solidFill>
              <a:latin typeface="Courier New" panose="02070309020205020404" pitchFamily="49" charset="0"/>
              <a:ea typeface="MS PGothic" pitchFamily="34" charset="-128"/>
              <a:cs typeface="Courier New" panose="02070309020205020404" pitchFamily="49" charset="0"/>
            </a:endParaRPr>
          </a:p>
          <a:p>
            <a:pPr marL="0" indent="0">
              <a:buNone/>
            </a:pPr>
            <a:endParaRPr lang="en-US" dirty="0"/>
          </a:p>
        </p:txBody>
      </p:sp>
      <p:sp>
        <p:nvSpPr>
          <p:cNvPr id="4" name="Content Placeholder 3"/>
          <p:cNvSpPr>
            <a:spLocks noGrp="1"/>
          </p:cNvSpPr>
          <p:nvPr>
            <p:ph sz="half" idx="2"/>
          </p:nvPr>
        </p:nvSpPr>
        <p:spPr/>
        <p:txBody>
          <a:bodyPr/>
          <a:lstStyle/>
          <a:p>
            <a:pPr marL="0" lvl="0" indent="0" defTabSz="457200">
              <a:lnSpc>
                <a:spcPct val="100000"/>
              </a:lnSpc>
              <a:spcBef>
                <a:spcPct val="0"/>
              </a:spcBef>
              <a:spcAft>
                <a:spcPct val="0"/>
              </a:spcAft>
              <a:buClrTx/>
              <a:buSzTx/>
              <a:buNone/>
            </a:pPr>
            <a:r>
              <a:rPr lang="en-US" sz="1800" kern="1200" dirty="0">
                <a:solidFill>
                  <a:srgbClr val="000000"/>
                </a:solidFill>
                <a:latin typeface="Trebuchet MS"/>
                <a:ea typeface="MS PGothic" pitchFamily="34" charset="-128"/>
              </a:rPr>
              <a:t>The </a:t>
            </a:r>
            <a:r>
              <a:rPr lang="en-US" sz="1800" b="1" kern="1200" dirty="0">
                <a:solidFill>
                  <a:srgbClr val="76B900"/>
                </a:solidFill>
                <a:latin typeface="Courier New" panose="02070309020205020404" pitchFamily="49" charset="0"/>
                <a:ea typeface="MS PGothic" pitchFamily="34" charset="-128"/>
                <a:cs typeface="Courier New" panose="02070309020205020404" pitchFamily="49" charset="0"/>
              </a:rPr>
              <a:t>routine</a:t>
            </a:r>
            <a:r>
              <a:rPr lang="en-US" sz="1800" kern="1200" dirty="0">
                <a:solidFill>
                  <a:srgbClr val="76B900"/>
                </a:solidFill>
                <a:latin typeface="Trebuchet MS"/>
                <a:ea typeface="MS PGothic" pitchFamily="34" charset="-128"/>
              </a:rPr>
              <a:t> </a:t>
            </a:r>
            <a:r>
              <a:rPr lang="en-US" sz="1800" kern="1200" dirty="0">
                <a:solidFill>
                  <a:srgbClr val="000000"/>
                </a:solidFill>
                <a:latin typeface="Trebuchet MS"/>
                <a:ea typeface="MS PGothic" pitchFamily="34" charset="-128"/>
              </a:rPr>
              <a:t>directive may appear in a Fortran function or subroutine definition, or in an interface block.</a:t>
            </a:r>
          </a:p>
          <a:p>
            <a:pPr marL="0" lvl="0" indent="0" defTabSz="457200">
              <a:lnSpc>
                <a:spcPct val="100000"/>
              </a:lnSpc>
              <a:spcBef>
                <a:spcPct val="0"/>
              </a:spcBef>
              <a:spcAft>
                <a:spcPct val="0"/>
              </a:spcAft>
              <a:buClrTx/>
              <a:buSzTx/>
              <a:buNone/>
            </a:pPr>
            <a:endParaRPr lang="en-US" sz="1800" kern="1200" dirty="0">
              <a:solidFill>
                <a:srgbClr val="000000"/>
              </a:solidFill>
              <a:latin typeface="Arial" charset="0"/>
              <a:ea typeface="MS PGothic" pitchFamily="34" charset="-128"/>
            </a:endParaRPr>
          </a:p>
          <a:p>
            <a:pPr marL="0" lvl="0" indent="0" defTabSz="457200">
              <a:lnSpc>
                <a:spcPct val="100000"/>
              </a:lnSpc>
              <a:spcBef>
                <a:spcPct val="0"/>
              </a:spcBef>
              <a:spcAft>
                <a:spcPct val="0"/>
              </a:spcAft>
              <a:buClrTx/>
              <a:buSzTx/>
              <a:buNone/>
            </a:pPr>
            <a:r>
              <a:rPr lang="en-US" sz="1800" kern="1200" dirty="0">
                <a:solidFill>
                  <a:srgbClr val="000000"/>
                </a:solidFill>
                <a:latin typeface="Arial" charset="0"/>
                <a:ea typeface="MS PGothic" pitchFamily="34" charset="-128"/>
              </a:rPr>
              <a:t>The save attribute is not supported.</a:t>
            </a:r>
          </a:p>
          <a:p>
            <a:pPr marL="0" lvl="0" indent="0" defTabSz="457200">
              <a:lnSpc>
                <a:spcPct val="100000"/>
              </a:lnSpc>
              <a:spcBef>
                <a:spcPct val="0"/>
              </a:spcBef>
              <a:spcAft>
                <a:spcPct val="0"/>
              </a:spcAft>
              <a:buClrTx/>
              <a:buSzTx/>
              <a:buNone/>
            </a:pPr>
            <a:endParaRPr lang="en-US" sz="1800" kern="1200" dirty="0">
              <a:solidFill>
                <a:srgbClr val="000000"/>
              </a:solidFill>
              <a:latin typeface="Trebuchet MS"/>
              <a:ea typeface="MS PGothic" pitchFamily="34" charset="-128"/>
            </a:endParaRPr>
          </a:p>
          <a:p>
            <a:pPr marL="0" lvl="0" indent="0" defTabSz="457200">
              <a:lnSpc>
                <a:spcPct val="100000"/>
              </a:lnSpc>
              <a:spcBef>
                <a:spcPct val="0"/>
              </a:spcBef>
              <a:spcAft>
                <a:spcPct val="0"/>
              </a:spcAft>
              <a:buClrTx/>
              <a:buSzTx/>
              <a:buNone/>
            </a:pPr>
            <a:r>
              <a:rPr lang="en-US" sz="1800" kern="1200" dirty="0">
                <a:solidFill>
                  <a:srgbClr val="000000"/>
                </a:solidFill>
                <a:latin typeface="Trebuchet MS"/>
                <a:ea typeface="MS PGothic" pitchFamily="34" charset="-128"/>
              </a:rPr>
              <a:t>Nested </a:t>
            </a:r>
            <a:r>
              <a:rPr lang="en-US" sz="1800" kern="1200" dirty="0" err="1">
                <a:solidFill>
                  <a:srgbClr val="000000"/>
                </a:solidFill>
                <a:latin typeface="Trebuchet MS"/>
                <a:ea typeface="MS PGothic" pitchFamily="34" charset="-128"/>
              </a:rPr>
              <a:t>acc</a:t>
            </a:r>
            <a:r>
              <a:rPr lang="en-US" sz="1800" kern="1200" dirty="0">
                <a:solidFill>
                  <a:srgbClr val="000000"/>
                </a:solidFill>
                <a:latin typeface="Trebuchet MS"/>
                <a:ea typeface="MS PGothic" pitchFamily="34" charset="-128"/>
              </a:rPr>
              <a:t> routines require the routine directive within each nested routine.</a:t>
            </a:r>
          </a:p>
          <a:p>
            <a:pPr marL="0" indent="0">
              <a:buNone/>
            </a:pPr>
            <a:endParaRPr lang="en-US" dirty="0"/>
          </a:p>
        </p:txBody>
      </p:sp>
    </p:spTree>
    <p:extLst>
      <p:ext uri="{BB962C8B-B14F-4D97-AF65-F5344CB8AC3E}">
        <p14:creationId xmlns:p14="http://schemas.microsoft.com/office/powerpoint/2010/main" val="3391457435"/>
      </p:ext>
    </p:extLst>
  </p:cSld>
  <p:clrMapOvr>
    <a:masterClrMapping/>
  </p:clrMapOvr>
  <mc:AlternateContent xmlns:mc="http://schemas.openxmlformats.org/markup-compatibility/2006" xmlns:p14="http://schemas.microsoft.com/office/powerpoint/2010/main">
    <mc:Choice Requires="p14">
      <p:transition spd="med" p14:dur="700" advTm="21543">
        <p:fade/>
      </p:transition>
    </mc:Choice>
    <mc:Fallback xmlns="">
      <p:transition spd="med" advTm="21543">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Step 1 code</a:t>
            </a:r>
            <a:endParaRPr lang="en-US" dirty="0"/>
          </a:p>
        </p:txBody>
      </p:sp>
      <p:sp>
        <p:nvSpPr>
          <p:cNvPr id="3" name="Content Placeholder 2"/>
          <p:cNvSpPr>
            <a:spLocks noGrp="1"/>
          </p:cNvSpPr>
          <p:nvPr>
            <p:ph idx="1"/>
          </p:nvPr>
        </p:nvSpPr>
        <p:spPr>
          <a:xfrm>
            <a:off x="516750" y="1588167"/>
            <a:ext cx="5328573" cy="4233793"/>
          </a:xfrm>
        </p:spPr>
        <p:txBody>
          <a:bodyPr/>
          <a:lstStyle/>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In </a:t>
            </a:r>
            <a:r>
              <a:rPr lang="en-US" sz="1400" b="1" dirty="0" err="1" smtClean="0">
                <a:latin typeface="Courier New" panose="02070309020205020404" pitchFamily="49" charset="0"/>
                <a:cs typeface="Courier New" panose="02070309020205020404" pitchFamily="49" charset="0"/>
              </a:rPr>
              <a:t>mandelbrot.h</a:t>
            </a:r>
            <a:endParaRPr lang="en-US" sz="1400" b="1"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pragma </a:t>
            </a:r>
            <a:r>
              <a:rPr lang="en-US" sz="1400" b="1" dirty="0" err="1">
                <a:latin typeface="Courier New" panose="02070309020205020404" pitchFamily="49" charset="0"/>
                <a:cs typeface="Courier New" panose="02070309020205020404" pitchFamily="49" charset="0"/>
              </a:rPr>
              <a:t>acc</a:t>
            </a:r>
            <a:r>
              <a:rPr lang="en-US" sz="1400" b="1" dirty="0">
                <a:latin typeface="Courier New" panose="02070309020205020404" pitchFamily="49" charset="0"/>
                <a:cs typeface="Courier New" panose="02070309020205020404" pitchFamily="49" charset="0"/>
              </a:rPr>
              <a:t> routine </a:t>
            </a:r>
            <a:r>
              <a:rPr lang="en-US" sz="1400" b="1" dirty="0" err="1">
                <a:latin typeface="Courier New" panose="02070309020205020404" pitchFamily="49" charset="0"/>
                <a:cs typeface="Courier New" panose="02070309020205020404" pitchFamily="49" charset="0"/>
              </a:rPr>
              <a:t>seq</a:t>
            </a: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400" b="1" dirty="0">
                <a:latin typeface="Courier New" panose="02070309020205020404" pitchFamily="49" charset="0"/>
                <a:cs typeface="Courier New" panose="02070309020205020404" pitchFamily="49" charset="0"/>
              </a:rPr>
              <a:t>unsigned char </a:t>
            </a:r>
            <a:r>
              <a:rPr lang="en-US" sz="1400" b="1" dirty="0" err="1">
                <a:latin typeface="Courier New" panose="02070309020205020404" pitchFamily="49" charset="0"/>
                <a:cs typeface="Courier New" panose="02070309020205020404" pitchFamily="49" charset="0"/>
              </a:rPr>
              <a:t>mandelbrot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endParaRPr lang="en-US" sz="1400" b="1"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b="1"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b="1"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Used in main</a:t>
            </a:r>
            <a:r>
              <a:rPr lang="en-US" sz="1400" b="1"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#pragma </a:t>
            </a:r>
            <a:r>
              <a:rPr lang="en-US" sz="1400" b="1" dirty="0" err="1" smtClean="0">
                <a:latin typeface="Courier New" panose="02070309020205020404" pitchFamily="49" charset="0"/>
                <a:cs typeface="Courier New" panose="02070309020205020404" pitchFamily="49" charset="0"/>
              </a:rPr>
              <a:t>acc</a:t>
            </a:r>
            <a:r>
              <a:rPr lang="en-US" sz="1400" b="1" dirty="0" smtClean="0">
                <a:latin typeface="Courier New" panose="02070309020205020404" pitchFamily="49" charset="0"/>
                <a:cs typeface="Courier New" panose="02070309020205020404" pitchFamily="49" charset="0"/>
              </a:rPr>
              <a:t> parallel loop</a:t>
            </a: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for(</a:t>
            </a:r>
            <a:r>
              <a:rPr lang="en-US" sz="1400" b="1" dirty="0" err="1" smtClean="0">
                <a:latin typeface="Courier New" panose="02070309020205020404" pitchFamily="49" charset="0"/>
                <a:cs typeface="Courier New" panose="02070309020205020404" pitchFamily="49" charset="0"/>
              </a:rPr>
              <a:t>int</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y=0;y&lt;</a:t>
            </a:r>
            <a:r>
              <a:rPr lang="en-US" sz="1400" b="1" dirty="0" err="1">
                <a:latin typeface="Courier New" panose="02070309020205020404" pitchFamily="49" charset="0"/>
                <a:cs typeface="Courier New" panose="02070309020205020404" pitchFamily="49" charset="0"/>
              </a:rPr>
              <a:t>HEIGHT;y</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for(</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x=0;x&lt;</a:t>
            </a:r>
            <a:r>
              <a:rPr lang="en-US" sz="1400" b="1" dirty="0" err="1">
                <a:latin typeface="Courier New" panose="02070309020205020404" pitchFamily="49" charset="0"/>
                <a:cs typeface="Courier New" panose="02070309020205020404" pitchFamily="49" charset="0"/>
              </a:rPr>
              <a:t>WIDTH;x</a:t>
            </a:r>
            <a:r>
              <a:rPr lang="en-US" sz="14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image[y*</a:t>
            </a:r>
            <a:r>
              <a:rPr lang="en-US" sz="1400" b="1" dirty="0" err="1">
                <a:latin typeface="Courier New" panose="02070309020205020404" pitchFamily="49" charset="0"/>
                <a:cs typeface="Courier New" panose="02070309020205020404" pitchFamily="49" charset="0"/>
              </a:rPr>
              <a:t>WIDTH+x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mandelbrot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400" dirty="0"/>
          </a:p>
        </p:txBody>
      </p:sp>
      <p:grpSp>
        <p:nvGrpSpPr>
          <p:cNvPr id="5" name="Group 4"/>
          <p:cNvGrpSpPr/>
          <p:nvPr/>
        </p:nvGrpSpPr>
        <p:grpSpPr>
          <a:xfrm>
            <a:off x="5845323" y="1252157"/>
            <a:ext cx="4691237" cy="1712563"/>
            <a:chOff x="5754621" y="1648495"/>
            <a:chExt cx="4691237" cy="1712563"/>
          </a:xfrm>
          <a:solidFill>
            <a:schemeClr val="tx2"/>
          </a:solidFill>
          <a:effectLst>
            <a:outerShdw blurRad="50800" dist="38100" algn="l" rotWithShape="0">
              <a:prstClr val="black">
                <a:alpha val="40000"/>
              </a:prstClr>
            </a:outerShdw>
          </a:effectLst>
        </p:grpSpPr>
        <p:sp>
          <p:nvSpPr>
            <p:cNvPr id="6" name="Rectangle 5"/>
            <p:cNvSpPr/>
            <p:nvPr/>
          </p:nvSpPr>
          <p:spPr>
            <a:xfrm>
              <a:off x="6129580" y="1648495"/>
              <a:ext cx="4316278" cy="1712563"/>
            </a:xfrm>
            <a:prstGeom prst="rect">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FFFFFF"/>
                  </a:solidFill>
                </a:rPr>
                <a:t>The </a:t>
              </a:r>
              <a:r>
                <a:rPr lang="en-US" dirty="0" err="1" smtClean="0">
                  <a:solidFill>
                    <a:srgbClr val="FFFFFF"/>
                  </a:solidFill>
                </a:rPr>
                <a:t>mandelbrot</a:t>
              </a:r>
              <a:r>
                <a:rPr lang="en-US" dirty="0" smtClean="0">
                  <a:solidFill>
                    <a:srgbClr val="FFFFFF"/>
                  </a:solidFill>
                </a:rPr>
                <a:t>() function must be declared a sequential </a:t>
              </a:r>
              <a:r>
                <a:rPr lang="en-US" i="1" dirty="0" smtClean="0">
                  <a:solidFill>
                    <a:srgbClr val="FFFFFF"/>
                  </a:solidFill>
                </a:rPr>
                <a:t>routine</a:t>
              </a:r>
              <a:r>
                <a:rPr lang="en-US" dirty="0" smtClean="0">
                  <a:solidFill>
                    <a:srgbClr val="FFFFFF"/>
                  </a:solidFill>
                </a:rPr>
                <a:t>.</a:t>
              </a:r>
              <a:endParaRPr lang="en-US" dirty="0">
                <a:solidFill>
                  <a:srgbClr val="FFFFFF"/>
                </a:solidFill>
              </a:endParaRPr>
            </a:p>
          </p:txBody>
        </p:sp>
        <p:sp>
          <p:nvSpPr>
            <p:cNvPr id="7" name="Isosceles Triangle 6"/>
            <p:cNvSpPr/>
            <p:nvPr/>
          </p:nvSpPr>
          <p:spPr>
            <a:xfrm rot="16200000">
              <a:off x="5655689" y="2369603"/>
              <a:ext cx="468210" cy="270345"/>
            </a:xfrm>
            <a:prstGeom prst="triangle">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FF"/>
                </a:solidFill>
              </a:endParaRPr>
            </a:p>
          </p:txBody>
        </p:sp>
      </p:grpSp>
      <p:grpSp>
        <p:nvGrpSpPr>
          <p:cNvPr id="8" name="Group 7"/>
          <p:cNvGrpSpPr/>
          <p:nvPr/>
        </p:nvGrpSpPr>
        <p:grpSpPr>
          <a:xfrm>
            <a:off x="5845324" y="3555651"/>
            <a:ext cx="4691236" cy="1712563"/>
            <a:chOff x="5754622" y="3843831"/>
            <a:chExt cx="4691236" cy="1712563"/>
          </a:xfrm>
          <a:solidFill>
            <a:schemeClr val="tx2"/>
          </a:solidFill>
          <a:effectLst>
            <a:outerShdw blurRad="50800" dist="38100" algn="l" rotWithShape="0">
              <a:prstClr val="black">
                <a:alpha val="40000"/>
              </a:prstClr>
            </a:outerShdw>
          </a:effectLst>
        </p:grpSpPr>
        <p:sp>
          <p:nvSpPr>
            <p:cNvPr id="9" name="Rectangle 8"/>
            <p:cNvSpPr/>
            <p:nvPr/>
          </p:nvSpPr>
          <p:spPr>
            <a:xfrm>
              <a:off x="6129580" y="3843831"/>
              <a:ext cx="4316278" cy="1712563"/>
            </a:xfrm>
            <a:prstGeom prst="rect">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FFFFFF"/>
                  </a:solidFill>
                </a:rPr>
                <a:t>The main loops are parallelizes with </a:t>
              </a:r>
              <a:r>
                <a:rPr lang="en-US" i="1" dirty="0" smtClean="0">
                  <a:solidFill>
                    <a:srgbClr val="FFFFFF"/>
                  </a:solidFill>
                </a:rPr>
                <a:t>parallel loop</a:t>
              </a:r>
              <a:r>
                <a:rPr lang="en-US" dirty="0" smtClean="0">
                  <a:solidFill>
                    <a:srgbClr val="FFFFFF"/>
                  </a:solidFill>
                </a:rPr>
                <a:t> or </a:t>
              </a:r>
              <a:r>
                <a:rPr lang="en-US" i="1" dirty="0" smtClean="0">
                  <a:solidFill>
                    <a:srgbClr val="FFFFFF"/>
                  </a:solidFill>
                </a:rPr>
                <a:t>kernels</a:t>
              </a:r>
              <a:r>
                <a:rPr lang="en-US" dirty="0" smtClean="0">
                  <a:solidFill>
                    <a:srgbClr val="FFFFFF"/>
                  </a:solidFill>
                </a:rPr>
                <a:t>.</a:t>
              </a:r>
              <a:endParaRPr lang="en-US" dirty="0">
                <a:solidFill>
                  <a:srgbClr val="FFFFFF"/>
                </a:solidFill>
              </a:endParaRPr>
            </a:p>
          </p:txBody>
        </p:sp>
        <p:sp>
          <p:nvSpPr>
            <p:cNvPr id="10" name="Isosceles Triangle 9"/>
            <p:cNvSpPr/>
            <p:nvPr/>
          </p:nvSpPr>
          <p:spPr>
            <a:xfrm rot="16200000">
              <a:off x="5655690" y="4564939"/>
              <a:ext cx="468210" cy="270345"/>
            </a:xfrm>
            <a:prstGeom prst="triangle">
              <a:avLst/>
            </a:prstGeom>
            <a:grp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1150705008"/>
      </p:ext>
    </p:extLst>
  </p:cSld>
  <p:clrMapOvr>
    <a:masterClrMapping/>
  </p:clrMapOvr>
  <mc:AlternateContent xmlns:mc="http://schemas.openxmlformats.org/markup-compatibility/2006" xmlns:p14="http://schemas.microsoft.com/office/powerpoint/2010/main">
    <mc:Choice Requires="p14">
      <p:transition spd="med" p14:dur="700" advTm="18521">
        <p:fade/>
      </p:transition>
    </mc:Choice>
    <mc:Fallback xmlns="">
      <p:transition spd="med" advTm="18521">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Step 1 Profile</a:t>
            </a:r>
            <a:endParaRPr lang="en-US" dirty="0"/>
          </a:p>
        </p:txBody>
      </p:sp>
      <p:pic>
        <p:nvPicPr>
          <p:cNvPr id="3" name="Picture 2"/>
          <p:cNvPicPr>
            <a:picLocks noChangeAspect="1"/>
          </p:cNvPicPr>
          <p:nvPr/>
        </p:nvPicPr>
        <p:blipFill>
          <a:blip r:embed="rId2"/>
          <a:stretch>
            <a:fillRect/>
          </a:stretch>
        </p:blipFill>
        <p:spPr>
          <a:xfrm>
            <a:off x="646543" y="1488215"/>
            <a:ext cx="8319265" cy="3869999"/>
          </a:xfrm>
          <a:prstGeom prst="rect">
            <a:avLst/>
          </a:prstGeom>
        </p:spPr>
      </p:pic>
    </p:spTree>
    <p:extLst>
      <p:ext uri="{BB962C8B-B14F-4D97-AF65-F5344CB8AC3E}">
        <p14:creationId xmlns:p14="http://schemas.microsoft.com/office/powerpoint/2010/main" val="3434315905"/>
      </p:ext>
    </p:extLst>
  </p:cSld>
  <p:clrMapOvr>
    <a:masterClrMapping/>
  </p:clrMapOvr>
  <mc:AlternateContent xmlns:mc="http://schemas.openxmlformats.org/markup-compatibility/2006" xmlns:p14="http://schemas.microsoft.com/office/powerpoint/2010/main">
    <mc:Choice Requires="p14">
      <p:transition spd="med" p14:dur="700" advTm="4022">
        <p:fade/>
      </p:transition>
    </mc:Choice>
    <mc:Fallback xmlns="">
      <p:transition spd="med" advTm="4022">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46543" y="1488215"/>
            <a:ext cx="8319265" cy="3869999"/>
          </a:xfrm>
          <a:prstGeom prst="rect">
            <a:avLst/>
          </a:prstGeom>
        </p:spPr>
      </p:pic>
      <p:sp>
        <p:nvSpPr>
          <p:cNvPr id="2" name="Title 1"/>
          <p:cNvSpPr>
            <a:spLocks noGrp="1"/>
          </p:cNvSpPr>
          <p:nvPr>
            <p:ph type="title"/>
          </p:nvPr>
        </p:nvSpPr>
        <p:spPr>
          <a:xfrm>
            <a:off x="498348" y="661226"/>
            <a:ext cx="9976104" cy="590931"/>
          </a:xfrm>
        </p:spPr>
        <p:txBody>
          <a:bodyPr/>
          <a:lstStyle/>
          <a:p>
            <a:r>
              <a:rPr lang="en-US" dirty="0" smtClean="0"/>
              <a:t>Step 1 Profile</a:t>
            </a:r>
            <a:endParaRPr lang="en-US" dirty="0"/>
          </a:p>
        </p:txBody>
      </p:sp>
      <p:sp>
        <p:nvSpPr>
          <p:cNvPr id="6" name="Rectangle 5"/>
          <p:cNvSpPr/>
          <p:nvPr/>
        </p:nvSpPr>
        <p:spPr>
          <a:xfrm>
            <a:off x="7306342" y="3045227"/>
            <a:ext cx="1119811" cy="643179"/>
          </a:xfrm>
          <a:prstGeom prst="rect">
            <a:avLst/>
          </a:prstGeom>
          <a:no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B3B3B3"/>
              </a:solidFill>
            </a:endParaRPr>
          </a:p>
        </p:txBody>
      </p:sp>
      <p:sp>
        <p:nvSpPr>
          <p:cNvPr id="7" name="Line Callout 1 6"/>
          <p:cNvSpPr/>
          <p:nvPr/>
        </p:nvSpPr>
        <p:spPr>
          <a:xfrm>
            <a:off x="8534613" y="1023461"/>
            <a:ext cx="2316996" cy="1666068"/>
          </a:xfrm>
          <a:prstGeom prst="borderCallout1">
            <a:avLst>
              <a:gd name="adj1" fmla="val 19680"/>
              <a:gd name="adj2" fmla="val -641"/>
              <a:gd name="adj3" fmla="val 121119"/>
              <a:gd name="adj4" fmla="val -39807"/>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Half of our time is copying, none of it is overlapped.</a:t>
            </a:r>
            <a:endParaRPr lang="en-US" dirty="0">
              <a:solidFill>
                <a:srgbClr val="000000"/>
              </a:solidFill>
            </a:endParaRPr>
          </a:p>
        </p:txBody>
      </p:sp>
      <p:sp>
        <p:nvSpPr>
          <p:cNvPr id="8" name="Rectangle 7"/>
          <p:cNvSpPr/>
          <p:nvPr/>
        </p:nvSpPr>
        <p:spPr>
          <a:xfrm>
            <a:off x="8132836" y="4165884"/>
            <a:ext cx="2316996" cy="1507709"/>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We’re still much faster than the CPU because there’s a lot of work.</a:t>
            </a:r>
            <a:endParaRPr lang="en-US" dirty="0">
              <a:solidFill>
                <a:srgbClr val="000000"/>
              </a:solidFill>
            </a:endParaRPr>
          </a:p>
        </p:txBody>
      </p:sp>
      <p:sp>
        <p:nvSpPr>
          <p:cNvPr id="4" name="Rectangle 3"/>
          <p:cNvSpPr/>
          <p:nvPr/>
        </p:nvSpPr>
        <p:spPr>
          <a:xfrm>
            <a:off x="2512932" y="2953468"/>
            <a:ext cx="1495046" cy="840865"/>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FFFF"/>
                </a:solidFill>
              </a:rPr>
              <a:t>PCIe</a:t>
            </a:r>
            <a:r>
              <a:rPr lang="en-US" dirty="0">
                <a:solidFill>
                  <a:srgbClr val="FFFFFF"/>
                </a:solidFill>
              </a:rPr>
              <a:t> </a:t>
            </a:r>
            <a:r>
              <a:rPr lang="en-US" dirty="0" smtClean="0">
                <a:solidFill>
                  <a:srgbClr val="FFFFFF"/>
                </a:solidFill>
              </a:rPr>
              <a:t>Transfers</a:t>
            </a:r>
            <a:endParaRPr lang="en-US" dirty="0">
              <a:solidFill>
                <a:srgbClr val="FFFFFF"/>
              </a:solidFill>
            </a:endParaRPr>
          </a:p>
        </p:txBody>
      </p:sp>
      <p:sp>
        <p:nvSpPr>
          <p:cNvPr id="9" name="Rectangle 8"/>
          <p:cNvSpPr/>
          <p:nvPr/>
        </p:nvSpPr>
        <p:spPr>
          <a:xfrm>
            <a:off x="7306342" y="3034462"/>
            <a:ext cx="1119811" cy="667676"/>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FFFF"/>
                </a:solidFill>
              </a:rPr>
              <a:t>PCIe</a:t>
            </a:r>
            <a:r>
              <a:rPr lang="en-US" dirty="0" smtClean="0">
                <a:solidFill>
                  <a:srgbClr val="FFFFFF"/>
                </a:solidFill>
              </a:rPr>
              <a:t> Transfers</a:t>
            </a:r>
            <a:endParaRPr lang="en-US" dirty="0">
              <a:solidFill>
                <a:srgbClr val="FFFFFF"/>
              </a:solidFill>
            </a:endParaRPr>
          </a:p>
        </p:txBody>
      </p:sp>
    </p:spTree>
    <p:extLst>
      <p:ext uri="{BB962C8B-B14F-4D97-AF65-F5344CB8AC3E}">
        <p14:creationId xmlns:p14="http://schemas.microsoft.com/office/powerpoint/2010/main" val="2815628186"/>
      </p:ext>
    </p:extLst>
  </p:cSld>
  <p:clrMapOvr>
    <a:masterClrMapping/>
  </p:clrMapOvr>
  <mc:AlternateContent xmlns:mc="http://schemas.openxmlformats.org/markup-compatibility/2006" xmlns:p14="http://schemas.microsoft.com/office/powerpoint/2010/main">
    <mc:Choice Requires="p14">
      <p:transition spd="med" p14:dur="700" advTm="26023">
        <p:fade/>
      </p:transition>
    </mc:Choice>
    <mc:Fallback xmlns="">
      <p:transition spd="med" advTm="26023">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Pipelining Data Transfers</a:t>
            </a:r>
          </a:p>
        </p:txBody>
      </p:sp>
      <p:sp>
        <p:nvSpPr>
          <p:cNvPr id="5" name="Rectangle 4"/>
          <p:cNvSpPr/>
          <p:nvPr/>
        </p:nvSpPr>
        <p:spPr>
          <a:xfrm>
            <a:off x="937463" y="1339913"/>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H2D</a:t>
            </a:r>
            <a:endParaRPr lang="en-US" dirty="0">
              <a:solidFill>
                <a:srgbClr val="000000"/>
              </a:solidFill>
            </a:endParaRPr>
          </a:p>
        </p:txBody>
      </p:sp>
      <p:sp>
        <p:nvSpPr>
          <p:cNvPr id="6" name="Rectangle 5"/>
          <p:cNvSpPr/>
          <p:nvPr/>
        </p:nvSpPr>
        <p:spPr>
          <a:xfrm>
            <a:off x="2449392" y="1339913"/>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kernel</a:t>
            </a:r>
            <a:endParaRPr lang="en-US" dirty="0">
              <a:solidFill>
                <a:srgbClr val="000000"/>
              </a:solidFill>
            </a:endParaRPr>
          </a:p>
        </p:txBody>
      </p:sp>
      <p:sp>
        <p:nvSpPr>
          <p:cNvPr id="7" name="Rectangle 6"/>
          <p:cNvSpPr/>
          <p:nvPr/>
        </p:nvSpPr>
        <p:spPr>
          <a:xfrm>
            <a:off x="3961321" y="1339913"/>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D2H</a:t>
            </a:r>
            <a:endParaRPr lang="en-US" dirty="0">
              <a:solidFill>
                <a:srgbClr val="000000"/>
              </a:solidFill>
            </a:endParaRPr>
          </a:p>
        </p:txBody>
      </p:sp>
      <p:sp>
        <p:nvSpPr>
          <p:cNvPr id="8" name="Rectangle 7"/>
          <p:cNvSpPr/>
          <p:nvPr/>
        </p:nvSpPr>
        <p:spPr>
          <a:xfrm>
            <a:off x="5473250" y="1339913"/>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H2D</a:t>
            </a:r>
            <a:endParaRPr lang="en-US" dirty="0">
              <a:solidFill>
                <a:srgbClr val="000000"/>
              </a:solidFill>
            </a:endParaRPr>
          </a:p>
        </p:txBody>
      </p:sp>
      <p:sp>
        <p:nvSpPr>
          <p:cNvPr id="9" name="Rectangle 8"/>
          <p:cNvSpPr/>
          <p:nvPr/>
        </p:nvSpPr>
        <p:spPr>
          <a:xfrm>
            <a:off x="6985179" y="1339913"/>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kernel</a:t>
            </a:r>
            <a:endParaRPr lang="en-US" dirty="0">
              <a:solidFill>
                <a:srgbClr val="000000"/>
              </a:solidFill>
            </a:endParaRPr>
          </a:p>
        </p:txBody>
      </p:sp>
      <p:sp>
        <p:nvSpPr>
          <p:cNvPr id="10" name="Rectangle 9"/>
          <p:cNvSpPr/>
          <p:nvPr/>
        </p:nvSpPr>
        <p:spPr>
          <a:xfrm>
            <a:off x="8497108" y="1339913"/>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D2H</a:t>
            </a:r>
            <a:endParaRPr lang="en-US" dirty="0">
              <a:solidFill>
                <a:srgbClr val="000000"/>
              </a:solidFill>
            </a:endParaRPr>
          </a:p>
        </p:txBody>
      </p:sp>
      <p:sp>
        <p:nvSpPr>
          <p:cNvPr id="11" name="Right Brace 10"/>
          <p:cNvSpPr/>
          <p:nvPr/>
        </p:nvSpPr>
        <p:spPr>
          <a:xfrm rot="5400000">
            <a:off x="2931489" y="54321"/>
            <a:ext cx="547735" cy="4535789"/>
          </a:xfrm>
          <a:prstGeom prst="rightBrace">
            <a:avLst>
              <a:gd name="adj1" fmla="val 0"/>
              <a:gd name="adj2" fmla="val 50000"/>
            </a:avLst>
          </a:prstGeom>
          <a:ln>
            <a:solidFill>
              <a:schemeClr val="tx2">
                <a:lumMod val="50000"/>
              </a:schemeClr>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rgbClr val="000000"/>
              </a:solidFill>
            </a:endParaRPr>
          </a:p>
        </p:txBody>
      </p:sp>
      <p:sp>
        <p:nvSpPr>
          <p:cNvPr id="12" name="Right Brace 11"/>
          <p:cNvSpPr/>
          <p:nvPr/>
        </p:nvSpPr>
        <p:spPr>
          <a:xfrm rot="5400000">
            <a:off x="7467275" y="57342"/>
            <a:ext cx="547735" cy="4535789"/>
          </a:xfrm>
          <a:prstGeom prst="rightBrace">
            <a:avLst>
              <a:gd name="adj1" fmla="val 0"/>
              <a:gd name="adj2" fmla="val 50000"/>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3" name="Rectangle 12"/>
          <p:cNvSpPr/>
          <p:nvPr/>
        </p:nvSpPr>
        <p:spPr>
          <a:xfrm>
            <a:off x="937466" y="3312058"/>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H2D</a:t>
            </a:r>
            <a:endParaRPr lang="en-US" dirty="0">
              <a:solidFill>
                <a:srgbClr val="000000"/>
              </a:solidFill>
            </a:endParaRPr>
          </a:p>
        </p:txBody>
      </p:sp>
      <p:sp>
        <p:nvSpPr>
          <p:cNvPr id="14" name="Rectangle 13"/>
          <p:cNvSpPr/>
          <p:nvPr/>
        </p:nvSpPr>
        <p:spPr>
          <a:xfrm>
            <a:off x="2449395" y="3312058"/>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kernel</a:t>
            </a:r>
            <a:endParaRPr lang="en-US" dirty="0">
              <a:solidFill>
                <a:srgbClr val="000000"/>
              </a:solidFill>
            </a:endParaRPr>
          </a:p>
        </p:txBody>
      </p:sp>
      <p:sp>
        <p:nvSpPr>
          <p:cNvPr id="15" name="Rectangle 14"/>
          <p:cNvSpPr/>
          <p:nvPr/>
        </p:nvSpPr>
        <p:spPr>
          <a:xfrm>
            <a:off x="3961324" y="3312058"/>
            <a:ext cx="1511929" cy="624689"/>
          </a:xfrm>
          <a:prstGeom prst="rect">
            <a:avLst/>
          </a:prstGeom>
          <a:solidFill>
            <a:schemeClr val="tx2">
              <a:lumMod val="7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000000"/>
                </a:solidFill>
              </a:rPr>
              <a:t>D2H</a:t>
            </a:r>
            <a:endParaRPr lang="en-US" dirty="0">
              <a:solidFill>
                <a:srgbClr val="000000"/>
              </a:solidFill>
            </a:endParaRPr>
          </a:p>
        </p:txBody>
      </p:sp>
      <p:sp>
        <p:nvSpPr>
          <p:cNvPr id="16" name="Rectangle 15"/>
          <p:cNvSpPr/>
          <p:nvPr/>
        </p:nvSpPr>
        <p:spPr>
          <a:xfrm>
            <a:off x="2449396" y="3936747"/>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H2D</a:t>
            </a:r>
            <a:endParaRPr lang="en-US" dirty="0">
              <a:solidFill>
                <a:srgbClr val="000000"/>
              </a:solidFill>
            </a:endParaRPr>
          </a:p>
        </p:txBody>
      </p:sp>
      <p:sp>
        <p:nvSpPr>
          <p:cNvPr id="17" name="Rectangle 16"/>
          <p:cNvSpPr/>
          <p:nvPr/>
        </p:nvSpPr>
        <p:spPr>
          <a:xfrm>
            <a:off x="3961326" y="3936747"/>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kernel</a:t>
            </a:r>
            <a:endParaRPr lang="en-US" dirty="0">
              <a:solidFill>
                <a:srgbClr val="000000"/>
              </a:solidFill>
            </a:endParaRPr>
          </a:p>
        </p:txBody>
      </p:sp>
      <p:sp>
        <p:nvSpPr>
          <p:cNvPr id="18" name="Rectangle 17"/>
          <p:cNvSpPr/>
          <p:nvPr/>
        </p:nvSpPr>
        <p:spPr>
          <a:xfrm>
            <a:off x="5473255" y="3936746"/>
            <a:ext cx="1511929" cy="624689"/>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D2H</a:t>
            </a:r>
            <a:endParaRPr lang="en-US" dirty="0">
              <a:solidFill>
                <a:srgbClr val="000000"/>
              </a:solidFill>
            </a:endParaRPr>
          </a:p>
        </p:txBody>
      </p:sp>
      <p:sp>
        <p:nvSpPr>
          <p:cNvPr id="19" name="Right Brace 18"/>
          <p:cNvSpPr/>
          <p:nvPr/>
        </p:nvSpPr>
        <p:spPr>
          <a:xfrm rot="5400000">
            <a:off x="2931490" y="2642103"/>
            <a:ext cx="547735" cy="4535789"/>
          </a:xfrm>
          <a:prstGeom prst="rightBrace">
            <a:avLst>
              <a:gd name="adj1" fmla="val 0"/>
              <a:gd name="adj2" fmla="val 50000"/>
            </a:avLst>
          </a:prstGeom>
          <a:ln>
            <a:solidFill>
              <a:schemeClr val="tx2">
                <a:lumMod val="50000"/>
              </a:schemeClr>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solidFill>
                <a:srgbClr val="000000"/>
              </a:solidFill>
            </a:endParaRPr>
          </a:p>
        </p:txBody>
      </p:sp>
      <p:sp>
        <p:nvSpPr>
          <p:cNvPr id="20" name="Right Brace 19"/>
          <p:cNvSpPr/>
          <p:nvPr/>
        </p:nvSpPr>
        <p:spPr>
          <a:xfrm rot="5400000">
            <a:off x="4443419" y="2642103"/>
            <a:ext cx="547735" cy="4535789"/>
          </a:xfrm>
          <a:prstGeom prst="rightBrace">
            <a:avLst>
              <a:gd name="adj1" fmla="val 0"/>
              <a:gd name="adj2" fmla="val 50000"/>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21" name="TextBox 20"/>
          <p:cNvSpPr txBox="1"/>
          <p:nvPr/>
        </p:nvSpPr>
        <p:spPr>
          <a:xfrm>
            <a:off x="3366743" y="2603769"/>
            <a:ext cx="4213009" cy="369332"/>
          </a:xfrm>
          <a:prstGeom prst="rect">
            <a:avLst/>
          </a:prstGeom>
          <a:noFill/>
        </p:spPr>
        <p:txBody>
          <a:bodyPr wrap="square" rtlCol="0">
            <a:spAutoFit/>
          </a:bodyPr>
          <a:lstStyle/>
          <a:p>
            <a:pPr algn="ctr"/>
            <a:r>
              <a:rPr lang="en-US" dirty="0" smtClean="0">
                <a:solidFill>
                  <a:srgbClr val="000000"/>
                </a:solidFill>
                <a:latin typeface="Trebuchet MS" pitchFamily="34" charset="0"/>
              </a:rPr>
              <a:t>Two Independent Operations Serialized</a:t>
            </a:r>
          </a:p>
        </p:txBody>
      </p:sp>
      <p:sp>
        <p:nvSpPr>
          <p:cNvPr id="22" name="TextBox 21"/>
          <p:cNvSpPr txBox="1"/>
          <p:nvPr/>
        </p:nvSpPr>
        <p:spPr>
          <a:xfrm>
            <a:off x="2275334" y="5314740"/>
            <a:ext cx="4332199" cy="369332"/>
          </a:xfrm>
          <a:prstGeom prst="rect">
            <a:avLst/>
          </a:prstGeom>
          <a:noFill/>
        </p:spPr>
        <p:txBody>
          <a:bodyPr wrap="square" rtlCol="0">
            <a:spAutoFit/>
          </a:bodyPr>
          <a:lstStyle/>
          <a:p>
            <a:pPr algn="ctr"/>
            <a:r>
              <a:rPr lang="en-US" dirty="0" smtClean="0">
                <a:solidFill>
                  <a:srgbClr val="000000"/>
                </a:solidFill>
                <a:latin typeface="Trebuchet MS" pitchFamily="34" charset="0"/>
              </a:rPr>
              <a:t>Overlapping Copying and Computation</a:t>
            </a:r>
          </a:p>
        </p:txBody>
      </p:sp>
      <p:sp>
        <p:nvSpPr>
          <p:cNvPr id="23" name="Rounded Rectangle 22"/>
          <p:cNvSpPr/>
          <p:nvPr/>
        </p:nvSpPr>
        <p:spPr>
          <a:xfrm>
            <a:off x="7510279" y="3036742"/>
            <a:ext cx="2136618" cy="1869134"/>
          </a:xfrm>
          <a:prstGeom prst="roundRect">
            <a:avLst/>
          </a:prstGeom>
          <a:solidFill>
            <a:schemeClr val="tx2"/>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rgbClr val="000000"/>
                </a:solidFill>
              </a:rPr>
              <a:t>NOTE: In real applications, your boxes will not be so evenly sized.</a:t>
            </a:r>
            <a:endParaRPr lang="en-US" dirty="0">
              <a:solidFill>
                <a:srgbClr val="000000"/>
              </a:solidFill>
            </a:endParaRPr>
          </a:p>
        </p:txBody>
      </p:sp>
    </p:spTree>
    <p:extLst>
      <p:ext uri="{BB962C8B-B14F-4D97-AF65-F5344CB8AC3E}">
        <p14:creationId xmlns:p14="http://schemas.microsoft.com/office/powerpoint/2010/main" val="3941039183"/>
      </p:ext>
    </p:extLst>
  </p:cSld>
  <p:clrMapOvr>
    <a:masterClrMapping/>
  </p:clrMapOvr>
  <mc:AlternateContent xmlns:mc="http://schemas.openxmlformats.org/markup-compatibility/2006" xmlns:p14="http://schemas.microsoft.com/office/powerpoint/2010/main">
    <mc:Choice Requires="p14">
      <p:transition spd="med" p14:dur="700" advTm="77612">
        <p:fade/>
      </p:transition>
    </mc:Choice>
    <mc:Fallback xmlns="">
      <p:transition spd="med" advTm="77612">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69369" y="1707559"/>
            <a:ext cx="9976104" cy="2092084"/>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smtClean="0">
                <a:solidFill>
                  <a:schemeClr val="tx1"/>
                </a:solidFill>
              </a:rPr>
              <a:t>Lecture </a:t>
            </a:r>
            <a:r>
              <a:rPr lang="en-US" kern="0" dirty="0">
                <a:solidFill>
                  <a:schemeClr val="tx1"/>
                </a:solidFill>
              </a:rPr>
              <a:t>Objective:</a:t>
            </a:r>
            <a:br>
              <a:rPr lang="en-US" kern="0" dirty="0">
                <a:solidFill>
                  <a:schemeClr val="tx1"/>
                </a:solidFill>
              </a:rPr>
            </a:br>
            <a:r>
              <a:rPr lang="en-US" kern="0" dirty="0">
                <a:solidFill>
                  <a:schemeClr val="tx1"/>
                </a:solidFill>
              </a:rPr>
              <a:t/>
            </a:r>
            <a:br>
              <a:rPr lang="en-US" kern="0" dirty="0">
                <a:solidFill>
                  <a:schemeClr val="tx1"/>
                </a:solidFill>
              </a:rPr>
            </a:br>
            <a:r>
              <a:rPr lang="en-US" dirty="0">
                <a:solidFill>
                  <a:schemeClr val="tx1"/>
                </a:solidFill>
              </a:rPr>
              <a:t>Demonstrate OpenACC pipelining, Interoperating with Libraries, and Use with MPI</a:t>
            </a:r>
            <a:r>
              <a:rPr lang="en-US" kern="0" dirty="0" smtClean="0">
                <a:solidFill>
                  <a:schemeClr val="tx1"/>
                </a:solidFill>
              </a:rPr>
              <a:t>.</a:t>
            </a:r>
            <a:endParaRPr lang="en-US" kern="0" dirty="0">
              <a:solidFill>
                <a:schemeClr val="tx1"/>
              </a:solidFill>
            </a:endParaRPr>
          </a:p>
        </p:txBody>
      </p:sp>
    </p:spTree>
    <p:extLst>
      <p:ext uri="{BB962C8B-B14F-4D97-AF65-F5344CB8AC3E}">
        <p14:creationId xmlns:p14="http://schemas.microsoft.com/office/powerpoint/2010/main" val="1652944794"/>
      </p:ext>
    </p:extLst>
  </p:cSld>
  <p:clrMapOvr>
    <a:masterClrMapping/>
  </p:clrMapOvr>
  <mc:AlternateContent xmlns:mc="http://schemas.openxmlformats.org/markup-compatibility/2006" xmlns:p14="http://schemas.microsoft.com/office/powerpoint/2010/main">
    <mc:Choice Requires="p14">
      <p:transition spd="med" p14:dur="700" advTm="13806">
        <p:fade/>
      </p:transition>
    </mc:Choice>
    <mc:Fallback xmlns="">
      <p:transition spd="med" advTm="13806">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5922117" cy="590931"/>
          </a:xfrm>
        </p:spPr>
        <p:txBody>
          <a:bodyPr/>
          <a:lstStyle/>
          <a:p>
            <a:r>
              <a:rPr lang="en-US" dirty="0"/>
              <a:t>Pipelining Mandelbrot set</a:t>
            </a:r>
          </a:p>
        </p:txBody>
      </p:sp>
      <p:sp>
        <p:nvSpPr>
          <p:cNvPr id="3" name="Content Placeholder 2"/>
          <p:cNvSpPr>
            <a:spLocks noGrp="1"/>
          </p:cNvSpPr>
          <p:nvPr>
            <p:ph idx="1"/>
          </p:nvPr>
        </p:nvSpPr>
        <p:spPr>
          <a:xfrm>
            <a:off x="512064" y="1395663"/>
            <a:ext cx="5905833" cy="4401130"/>
          </a:xfrm>
        </p:spPr>
        <p:txBody>
          <a:bodyPr/>
          <a:lstStyle/>
          <a:p>
            <a:r>
              <a:rPr lang="en-US" dirty="0"/>
              <a:t>We only have 1 kernel, so there’s nothing to overlap.</a:t>
            </a:r>
          </a:p>
          <a:p>
            <a:r>
              <a:rPr lang="en-US" dirty="0"/>
              <a:t>Since each pixel is independent, computation can be broken up</a:t>
            </a:r>
          </a:p>
          <a:p>
            <a:r>
              <a:rPr lang="en-US" dirty="0"/>
              <a:t>Steps</a:t>
            </a:r>
          </a:p>
          <a:p>
            <a:pPr marL="914400" lvl="1" indent="-457200">
              <a:buFont typeface="+mj-lt"/>
              <a:buAutoNum type="arabicPeriod"/>
            </a:pPr>
            <a:r>
              <a:rPr lang="en-US" sz="2000" dirty="0"/>
              <a:t>Break up computation into blocks along rows.</a:t>
            </a:r>
          </a:p>
          <a:p>
            <a:pPr marL="914400" lvl="1" indent="-457200">
              <a:buFont typeface="+mj-lt"/>
              <a:buAutoNum type="arabicPeriod"/>
            </a:pPr>
            <a:r>
              <a:rPr lang="en-US" sz="2000" dirty="0"/>
              <a:t>Break up copies according to blocks</a:t>
            </a:r>
          </a:p>
          <a:p>
            <a:pPr marL="914400" lvl="1" indent="-457200">
              <a:buFont typeface="+mj-lt"/>
              <a:buAutoNum type="arabicPeriod"/>
            </a:pPr>
            <a:r>
              <a:rPr lang="en-US" sz="2000" dirty="0"/>
              <a:t>Make both computation and copies asynchronous</a:t>
            </a:r>
          </a:p>
          <a:p>
            <a:pPr lvl="1"/>
            <a:endParaRPr lang="en-US" sz="2000" dirty="0"/>
          </a:p>
          <a:p>
            <a:pPr lvl="1"/>
            <a:endParaRPr lang="en-US" sz="2000"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633" y="1524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407353938"/>
      </p:ext>
    </p:extLst>
  </p:cSld>
  <p:clrMapOvr>
    <a:masterClrMapping/>
  </p:clrMapOvr>
  <mc:AlternateContent xmlns:mc="http://schemas.openxmlformats.org/markup-compatibility/2006" xmlns:p14="http://schemas.microsoft.com/office/powerpoint/2010/main">
    <mc:Choice Requires="p14">
      <p:transition spd="med" p14:dur="700" advTm="33406">
        <p:fade/>
      </p:transition>
    </mc:Choice>
    <mc:Fallback xmlns="">
      <p:transition spd="med" advTm="33406">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5922117" cy="590931"/>
          </a:xfrm>
        </p:spPr>
        <p:txBody>
          <a:bodyPr/>
          <a:lstStyle/>
          <a:p>
            <a:r>
              <a:rPr lang="en-US" dirty="0"/>
              <a:t>Pipelining Mandelbrot set</a:t>
            </a:r>
          </a:p>
        </p:txBody>
      </p:sp>
      <p:sp>
        <p:nvSpPr>
          <p:cNvPr id="3" name="Content Placeholder 2"/>
          <p:cNvSpPr>
            <a:spLocks noGrp="1"/>
          </p:cNvSpPr>
          <p:nvPr>
            <p:ph idx="1"/>
          </p:nvPr>
        </p:nvSpPr>
        <p:spPr>
          <a:xfrm>
            <a:off x="512064" y="1395663"/>
            <a:ext cx="5905833" cy="4401130"/>
          </a:xfrm>
        </p:spPr>
        <p:txBody>
          <a:bodyPr/>
          <a:lstStyle/>
          <a:p>
            <a:r>
              <a:rPr lang="en-US" dirty="0"/>
              <a:t>We only have 1 kernel, so there’s nothing to overlap.</a:t>
            </a:r>
          </a:p>
          <a:p>
            <a:r>
              <a:rPr lang="en-US" dirty="0"/>
              <a:t>Since each pixel is independent, computation can be broken up</a:t>
            </a:r>
          </a:p>
          <a:p>
            <a:r>
              <a:rPr lang="en-US" dirty="0"/>
              <a:t>Steps</a:t>
            </a:r>
          </a:p>
          <a:p>
            <a:pPr marL="914400" lvl="1" indent="-457200">
              <a:buFont typeface="+mj-lt"/>
              <a:buAutoNum type="arabicPeriod"/>
            </a:pPr>
            <a:r>
              <a:rPr lang="en-US" sz="2000" dirty="0"/>
              <a:t>Break up computation into blocks along rows.</a:t>
            </a:r>
          </a:p>
          <a:p>
            <a:pPr marL="914400" lvl="1" indent="-457200">
              <a:buFont typeface="+mj-lt"/>
              <a:buAutoNum type="arabicPeriod"/>
            </a:pPr>
            <a:r>
              <a:rPr lang="en-US" sz="2000" dirty="0"/>
              <a:t>Break up copies according to blocks</a:t>
            </a:r>
          </a:p>
          <a:p>
            <a:pPr marL="914400" lvl="1" indent="-457200">
              <a:buFont typeface="+mj-lt"/>
              <a:buAutoNum type="arabicPeriod"/>
            </a:pPr>
            <a:r>
              <a:rPr lang="en-US" sz="2000" dirty="0"/>
              <a:t>Make both computation and copies asynchronous</a:t>
            </a:r>
          </a:p>
          <a:p>
            <a:pPr lvl="1"/>
            <a:endParaRPr lang="en-US" sz="2000" dirty="0"/>
          </a:p>
          <a:p>
            <a:pPr lvl="1"/>
            <a:endParaRPr lang="en-US" sz="2000"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633" y="1524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8" name="Group 17"/>
          <p:cNvGrpSpPr/>
          <p:nvPr/>
        </p:nvGrpSpPr>
        <p:grpSpPr>
          <a:xfrm>
            <a:off x="6653633" y="1524787"/>
            <a:ext cx="3600000" cy="3600000"/>
            <a:chOff x="6653633" y="1524787"/>
            <a:chExt cx="3600000" cy="3600000"/>
          </a:xfrm>
        </p:grpSpPr>
        <p:sp>
          <p:nvSpPr>
            <p:cNvPr id="9" name="Rectangle 8"/>
            <p:cNvSpPr/>
            <p:nvPr/>
          </p:nvSpPr>
          <p:spPr>
            <a:xfrm>
              <a:off x="6653633" y="1524787"/>
              <a:ext cx="3600000" cy="900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2"/>
                  </a:solidFill>
                </a:rPr>
                <a:t>block 0</a:t>
              </a:r>
              <a:endParaRPr lang="en-US" dirty="0">
                <a:solidFill>
                  <a:schemeClr val="tx2"/>
                </a:solidFill>
              </a:endParaRPr>
            </a:p>
          </p:txBody>
        </p:sp>
        <p:sp>
          <p:nvSpPr>
            <p:cNvPr id="13" name="Rectangle 12"/>
            <p:cNvSpPr/>
            <p:nvPr/>
          </p:nvSpPr>
          <p:spPr>
            <a:xfrm>
              <a:off x="6653633" y="2424787"/>
              <a:ext cx="3600000" cy="900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2"/>
                  </a:solidFill>
                </a:rPr>
                <a:t>block 1</a:t>
              </a:r>
              <a:endParaRPr lang="en-US" dirty="0">
                <a:solidFill>
                  <a:schemeClr val="tx2"/>
                </a:solidFill>
              </a:endParaRPr>
            </a:p>
          </p:txBody>
        </p:sp>
        <p:sp>
          <p:nvSpPr>
            <p:cNvPr id="14" name="Rectangle 13"/>
            <p:cNvSpPr/>
            <p:nvPr/>
          </p:nvSpPr>
          <p:spPr>
            <a:xfrm>
              <a:off x="6653633" y="3324787"/>
              <a:ext cx="3600000" cy="900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2"/>
                  </a:solidFill>
                </a:rPr>
                <a:t>block 2</a:t>
              </a:r>
              <a:endParaRPr lang="en-US" dirty="0">
                <a:solidFill>
                  <a:schemeClr val="tx2"/>
                </a:solidFill>
              </a:endParaRPr>
            </a:p>
          </p:txBody>
        </p:sp>
        <p:sp>
          <p:nvSpPr>
            <p:cNvPr id="15" name="Rectangle 14"/>
            <p:cNvSpPr/>
            <p:nvPr/>
          </p:nvSpPr>
          <p:spPr>
            <a:xfrm>
              <a:off x="6653633" y="4224787"/>
              <a:ext cx="3600000" cy="900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2"/>
                  </a:solidFill>
                </a:rPr>
                <a:t>block 3</a:t>
              </a:r>
              <a:endParaRPr lang="en-US" dirty="0">
                <a:solidFill>
                  <a:schemeClr val="tx2"/>
                </a:solidFill>
              </a:endParaRPr>
            </a:p>
          </p:txBody>
        </p:sp>
      </p:grpSp>
    </p:spTree>
    <p:custDataLst>
      <p:tags r:id="rId1"/>
    </p:custDataLst>
    <p:extLst>
      <p:ext uri="{BB962C8B-B14F-4D97-AF65-F5344CB8AC3E}">
        <p14:creationId xmlns:p14="http://schemas.microsoft.com/office/powerpoint/2010/main" val="3360445318"/>
      </p:ext>
    </p:extLst>
  </p:cSld>
  <p:clrMapOvr>
    <a:masterClrMapping/>
  </p:clrMapOvr>
  <mc:AlternateContent xmlns:mc="http://schemas.openxmlformats.org/markup-compatibility/2006" xmlns:p14="http://schemas.microsoft.com/office/powerpoint/2010/main">
    <mc:Choice Requires="p14">
      <p:transition spd="med" p14:dur="700" advTm="33406">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336718"/>
            <a:ext cx="9976104" cy="590931"/>
          </a:xfrm>
        </p:spPr>
        <p:txBody>
          <a:bodyPr/>
          <a:lstStyle/>
          <a:p>
            <a:r>
              <a:rPr lang="en-US" dirty="0"/>
              <a:t>Step </a:t>
            </a:r>
            <a:r>
              <a:rPr lang="en-US" dirty="0" smtClean="0"/>
              <a:t>2: </a:t>
            </a:r>
            <a:r>
              <a:rPr lang="en-US" dirty="0"/>
              <a:t>Blocking Computation</a:t>
            </a:r>
          </a:p>
        </p:txBody>
      </p:sp>
      <p:sp>
        <p:nvSpPr>
          <p:cNvPr id="3" name="Content Placeholder 2"/>
          <p:cNvSpPr>
            <a:spLocks noGrp="1"/>
          </p:cNvSpPr>
          <p:nvPr>
            <p:ph sz="half" idx="1"/>
          </p:nvPr>
        </p:nvSpPr>
        <p:spPr>
          <a:xfrm>
            <a:off x="498348" y="1245283"/>
            <a:ext cx="6614721" cy="4559899"/>
          </a:xfrm>
        </p:spPr>
        <p:txBody>
          <a:bodyPr/>
          <a:lstStyle/>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24   </a:t>
            </a:r>
            <a:r>
              <a:rPr lang="en-US" sz="1600" b="1" dirty="0" err="1">
                <a:latin typeface="Courier New" panose="02070309020205020404" pitchFamily="49" charset="0"/>
                <a:cs typeface="Courier New" panose="02070309020205020404" pitchFamily="49" charset="0"/>
              </a:rPr>
              <a:t>numblocks</a:t>
            </a:r>
            <a:r>
              <a:rPr lang="en-US" sz="1600" b="1" dirty="0">
                <a:latin typeface="Courier New" panose="02070309020205020404" pitchFamily="49" charset="0"/>
                <a:cs typeface="Courier New" panose="02070309020205020404" pitchFamily="49" charset="0"/>
              </a:rPr>
              <a:t> = ( </a:t>
            </a:r>
            <a:r>
              <a:rPr lang="en-US" sz="1600" b="1" dirty="0" err="1">
                <a:latin typeface="Courier New" panose="02070309020205020404" pitchFamily="49" charset="0"/>
                <a:cs typeface="Courier New" panose="02070309020205020404" pitchFamily="49" charset="0"/>
              </a:rPr>
              <a:t>argc</a:t>
            </a:r>
            <a:r>
              <a:rPr lang="en-US" sz="1600" b="1" dirty="0">
                <a:latin typeface="Courier New" panose="02070309020205020404" pitchFamily="49" charset="0"/>
                <a:cs typeface="Courier New" panose="02070309020205020404" pitchFamily="49" charset="0"/>
              </a:rPr>
              <a:t> &gt; 1 ) ? </a:t>
            </a:r>
            <a:r>
              <a:rPr lang="en-US" sz="1600" b="1" dirty="0" err="1">
                <a:latin typeface="Courier New" panose="02070309020205020404" pitchFamily="49" charset="0"/>
                <a:cs typeface="Courier New" panose="02070309020205020404" pitchFamily="49" charset="0"/>
              </a:rPr>
              <a:t>atoi</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argv</a:t>
            </a:r>
            <a:r>
              <a:rPr lang="en-US" sz="1600" b="1" dirty="0">
                <a:latin typeface="Courier New" panose="02070309020205020404" pitchFamily="49" charset="0"/>
                <a:cs typeface="Courier New" panose="02070309020205020404" pitchFamily="49" charset="0"/>
              </a:rPr>
              <a:t>[1]) : 8;</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25   </a:t>
            </a:r>
            <a:r>
              <a:rPr lang="en-US" sz="1600" b="1" dirty="0" err="1">
                <a:latin typeface="Courier New" panose="02070309020205020404" pitchFamily="49" charset="0"/>
                <a:cs typeface="Courier New" panose="02070309020205020404" pitchFamily="49" charset="0"/>
              </a:rPr>
              <a:t>blocksize</a:t>
            </a:r>
            <a:r>
              <a:rPr lang="en-US" sz="1600" b="1" dirty="0">
                <a:latin typeface="Courier New" panose="02070309020205020404" pitchFamily="49" charset="0"/>
                <a:cs typeface="Courier New" panose="02070309020205020404" pitchFamily="49" charset="0"/>
              </a:rPr>
              <a:t> = HEIGHT / </a:t>
            </a:r>
            <a:r>
              <a:rPr lang="en-US" sz="1600" b="1" dirty="0" err="1">
                <a:latin typeface="Courier New" panose="02070309020205020404" pitchFamily="49" charset="0"/>
                <a:cs typeface="Courier New" panose="02070309020205020404" pitchFamily="49" charset="0"/>
              </a:rPr>
              <a:t>numblocks</a:t>
            </a:r>
            <a:r>
              <a:rPr lang="en-US" sz="16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26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numblocks</a:t>
            </a:r>
            <a:r>
              <a:rPr lang="en-US" sz="1600" b="1" dirty="0">
                <a:latin typeface="Courier New" panose="02070309020205020404" pitchFamily="49" charset="0"/>
                <a:cs typeface="Courier New" panose="02070309020205020404" pitchFamily="49" charset="0"/>
              </a:rPr>
              <a:t>: %d, </a:t>
            </a:r>
            <a:r>
              <a:rPr lang="en-US" sz="1600" b="1" dirty="0" err="1">
                <a:latin typeface="Courier New" panose="02070309020205020404" pitchFamily="49" charset="0"/>
                <a:cs typeface="Courier New" panose="02070309020205020404" pitchFamily="49" charset="0"/>
              </a:rPr>
              <a:t>blocksize</a:t>
            </a:r>
            <a:r>
              <a:rPr lang="en-US" sz="1600" b="1" dirty="0">
                <a:latin typeface="Courier New" panose="02070309020205020404" pitchFamily="49" charset="0"/>
                <a:cs typeface="Courier New" panose="02070309020205020404" pitchFamily="49" charset="0"/>
              </a:rPr>
              <a:t>: %d\n</a:t>
            </a:r>
            <a:r>
              <a:rPr lang="en-US" sz="1600" b="1" dirty="0" smtClean="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numblocks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blocksize</a:t>
            </a:r>
            <a:r>
              <a:rPr lang="en-US" sz="16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27 </a:t>
            </a:r>
          </a:p>
          <a:p>
            <a:pPr marL="0" indent="0">
              <a:lnSpc>
                <a:spcPct val="100000"/>
              </a:lnSpc>
              <a:spcBef>
                <a:spcPts val="0"/>
              </a:spcBef>
              <a:spcAft>
                <a:spcPts val="0"/>
              </a:spcAft>
              <a:buNone/>
            </a:pPr>
            <a:r>
              <a:rPr lang="en-US" sz="1600" b="1" dirty="0">
                <a:solidFill>
                  <a:schemeClr val="tx2"/>
                </a:solidFill>
                <a:latin typeface="Courier New" panose="02070309020205020404" pitchFamily="49" charset="0"/>
                <a:cs typeface="Courier New" panose="02070309020205020404" pitchFamily="49" charset="0"/>
              </a:rPr>
              <a:t> 28 #pragma </a:t>
            </a:r>
            <a:r>
              <a:rPr lang="en-US" sz="1600" b="1" dirty="0" err="1">
                <a:solidFill>
                  <a:schemeClr val="tx2"/>
                </a:solidFill>
                <a:latin typeface="Courier New" panose="02070309020205020404" pitchFamily="49" charset="0"/>
                <a:cs typeface="Courier New" panose="02070309020205020404" pitchFamily="49" charset="0"/>
              </a:rPr>
              <a:t>acc</a:t>
            </a:r>
            <a:r>
              <a:rPr lang="en-US" sz="1600" b="1" dirty="0">
                <a:solidFill>
                  <a:schemeClr val="tx2"/>
                </a:solidFill>
                <a:latin typeface="Courier New" panose="02070309020205020404" pitchFamily="49" charset="0"/>
                <a:cs typeface="Courier New" panose="02070309020205020404" pitchFamily="49" charset="0"/>
              </a:rPr>
              <a:t> data </a:t>
            </a:r>
            <a:r>
              <a:rPr lang="en-US" sz="1600" b="1" dirty="0" err="1">
                <a:solidFill>
                  <a:schemeClr val="tx2"/>
                </a:solidFill>
                <a:latin typeface="Courier New" panose="02070309020205020404" pitchFamily="49" charset="0"/>
                <a:cs typeface="Courier New" panose="02070309020205020404" pitchFamily="49" charset="0"/>
              </a:rPr>
              <a:t>copyout</a:t>
            </a:r>
            <a:r>
              <a:rPr lang="en-US" sz="1600" b="1" dirty="0">
                <a:solidFill>
                  <a:schemeClr val="tx2"/>
                </a:solidFill>
                <a:latin typeface="Courier New" panose="02070309020205020404" pitchFamily="49" charset="0"/>
                <a:cs typeface="Courier New" panose="02070309020205020404" pitchFamily="49" charset="0"/>
              </a:rPr>
              <a:t>(image[:bytes])</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29   for(</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block=0; block &lt; </a:t>
            </a:r>
            <a:r>
              <a:rPr lang="en-US" sz="1600" b="1" dirty="0" err="1">
                <a:latin typeface="Courier New" panose="02070309020205020404" pitchFamily="49" charset="0"/>
                <a:cs typeface="Courier New" panose="02070309020205020404" pitchFamily="49" charset="0"/>
              </a:rPr>
              <a:t>numblocks</a:t>
            </a:r>
            <a:r>
              <a:rPr lang="en-US" sz="1600" b="1" dirty="0">
                <a:latin typeface="Courier New" panose="02070309020205020404" pitchFamily="49" charset="0"/>
                <a:cs typeface="Courier New" panose="02070309020205020404" pitchFamily="49" charset="0"/>
              </a:rPr>
              <a:t>; block++)</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30   {</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31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ystart</a:t>
            </a:r>
            <a:r>
              <a:rPr lang="en-US" sz="1600" b="1" dirty="0">
                <a:latin typeface="Courier New" panose="02070309020205020404" pitchFamily="49" charset="0"/>
                <a:cs typeface="Courier New" panose="02070309020205020404" pitchFamily="49" charset="0"/>
              </a:rPr>
              <a:t> = block * </a:t>
            </a:r>
            <a:r>
              <a:rPr lang="en-US" sz="1600" b="1" dirty="0" err="1">
                <a:latin typeface="Courier New" panose="02070309020205020404" pitchFamily="49" charset="0"/>
                <a:cs typeface="Courier New" panose="02070309020205020404" pitchFamily="49" charset="0"/>
              </a:rPr>
              <a:t>blocksize</a:t>
            </a:r>
            <a:r>
              <a:rPr lang="en-US" sz="16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32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yend</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ystart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blocksize</a:t>
            </a:r>
            <a:r>
              <a:rPr lang="en-US" sz="16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solidFill>
                  <a:schemeClr val="tx2"/>
                </a:solidFill>
                <a:latin typeface="Courier New" panose="02070309020205020404" pitchFamily="49" charset="0"/>
                <a:cs typeface="Courier New" panose="02070309020205020404" pitchFamily="49" charset="0"/>
              </a:rPr>
              <a:t> 33 #pragma </a:t>
            </a:r>
            <a:r>
              <a:rPr lang="en-US" sz="1600" b="1" dirty="0" err="1">
                <a:solidFill>
                  <a:schemeClr val="tx2"/>
                </a:solidFill>
                <a:latin typeface="Courier New" panose="02070309020205020404" pitchFamily="49" charset="0"/>
                <a:cs typeface="Courier New" panose="02070309020205020404" pitchFamily="49" charset="0"/>
              </a:rPr>
              <a:t>acc</a:t>
            </a:r>
            <a:r>
              <a:rPr lang="en-US" sz="1600" b="1" dirty="0">
                <a:solidFill>
                  <a:schemeClr val="tx2"/>
                </a:solidFill>
                <a:latin typeface="Courier New" panose="02070309020205020404" pitchFamily="49" charset="0"/>
                <a:cs typeface="Courier New" panose="02070309020205020404" pitchFamily="49" charset="0"/>
              </a:rPr>
              <a:t> parallel loop</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34     for(</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y=</a:t>
            </a:r>
            <a:r>
              <a:rPr lang="en-US" sz="1600" b="1" dirty="0" err="1">
                <a:latin typeface="Courier New" panose="02070309020205020404" pitchFamily="49" charset="0"/>
                <a:cs typeface="Courier New" panose="02070309020205020404" pitchFamily="49" charset="0"/>
              </a:rPr>
              <a:t>ystart;y</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yend;y</a:t>
            </a:r>
            <a:r>
              <a:rPr lang="en-US" sz="1600" b="1"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35       for(</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x=0;x&lt;</a:t>
            </a:r>
            <a:r>
              <a:rPr lang="en-US" sz="1600" b="1" dirty="0" err="1">
                <a:latin typeface="Courier New" panose="02070309020205020404" pitchFamily="49" charset="0"/>
                <a:cs typeface="Courier New" panose="02070309020205020404" pitchFamily="49" charset="0"/>
              </a:rPr>
              <a:t>WIDTH;x</a:t>
            </a:r>
            <a:r>
              <a:rPr lang="en-US" sz="1600" b="1"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36         image[y*</a:t>
            </a:r>
            <a:r>
              <a:rPr lang="en-US" sz="1600" b="1" dirty="0" err="1">
                <a:latin typeface="Courier New" panose="02070309020205020404" pitchFamily="49" charset="0"/>
                <a:cs typeface="Courier New" panose="02070309020205020404" pitchFamily="49" charset="0"/>
              </a:rPr>
              <a:t>WIDTH+x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mandelbrot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x,y</a:t>
            </a:r>
            <a:r>
              <a:rPr lang="en-US" sz="16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37       }</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38     }</a:t>
            </a:r>
          </a:p>
          <a:p>
            <a:pPr marL="0" indent="0">
              <a:lnSpc>
                <a:spcPct val="100000"/>
              </a:lnSpc>
              <a:spcBef>
                <a:spcPts val="0"/>
              </a:spcBef>
              <a:spcAft>
                <a:spcPts val="0"/>
              </a:spcAft>
              <a:buNone/>
            </a:pPr>
            <a:r>
              <a:rPr lang="en-US" sz="1600" b="1" dirty="0">
                <a:latin typeface="Courier New" panose="02070309020205020404" pitchFamily="49" charset="0"/>
                <a:cs typeface="Courier New" panose="02070309020205020404" pitchFamily="49" charset="0"/>
              </a:rPr>
              <a:t> 39   }</a:t>
            </a:r>
          </a:p>
          <a:p>
            <a:pPr marL="0" indent="0">
              <a:lnSpc>
                <a:spcPct val="100000"/>
              </a:lnSpc>
              <a:spcBef>
                <a:spcPts val="0"/>
              </a:spcBef>
              <a:spcAft>
                <a:spcPts val="0"/>
              </a:spcAft>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endParaRPr lang="en-US" sz="1600" dirty="0"/>
          </a:p>
        </p:txBody>
      </p:sp>
      <p:sp>
        <p:nvSpPr>
          <p:cNvPr id="4" name="Content Placeholder 3"/>
          <p:cNvSpPr>
            <a:spLocks noGrp="1"/>
          </p:cNvSpPr>
          <p:nvPr>
            <p:ph sz="half" idx="2"/>
          </p:nvPr>
        </p:nvSpPr>
        <p:spPr>
          <a:xfrm>
            <a:off x="7113068" y="927649"/>
            <a:ext cx="3361383" cy="4877533"/>
          </a:xfrm>
        </p:spPr>
        <p:txBody>
          <a:bodyPr/>
          <a:lstStyle/>
          <a:p>
            <a:r>
              <a:rPr lang="en-US" dirty="0"/>
              <a:t>Add a loop over blocks</a:t>
            </a:r>
          </a:p>
          <a:p>
            <a:r>
              <a:rPr lang="en-US" dirty="0"/>
              <a:t>Modify the existing row loop to only work within blocks</a:t>
            </a:r>
          </a:p>
          <a:p>
            <a:r>
              <a:rPr lang="en-US" dirty="0"/>
              <a:t>Add data region around blocking loop to leave data local to the device.</a:t>
            </a:r>
          </a:p>
          <a:p>
            <a:r>
              <a:rPr lang="en-US" dirty="0"/>
              <a:t>Check for correct results</a:t>
            </a:r>
            <a:r>
              <a:rPr lang="en-US" dirty="0" smtClean="0"/>
              <a:t>.</a:t>
            </a:r>
            <a:endParaRPr lang="en-US" dirty="0"/>
          </a:p>
          <a:p>
            <a:pPr marL="0" indent="0">
              <a:buNone/>
            </a:pPr>
            <a:endParaRPr lang="en-US" dirty="0"/>
          </a:p>
        </p:txBody>
      </p:sp>
      <p:sp>
        <p:nvSpPr>
          <p:cNvPr id="6" name="Rounded Rectangle 5"/>
          <p:cNvSpPr/>
          <p:nvPr/>
        </p:nvSpPr>
        <p:spPr>
          <a:xfrm>
            <a:off x="2425566" y="4928135"/>
            <a:ext cx="4369870" cy="87704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NOTE: We don’t need to copy in the array, so make it an explicit copyout.</a:t>
            </a:r>
          </a:p>
        </p:txBody>
      </p:sp>
    </p:spTree>
    <p:extLst>
      <p:ext uri="{BB962C8B-B14F-4D97-AF65-F5344CB8AC3E}">
        <p14:creationId xmlns:p14="http://schemas.microsoft.com/office/powerpoint/2010/main" val="2720715728"/>
      </p:ext>
    </p:extLst>
  </p:cSld>
  <p:clrMapOvr>
    <a:masterClrMapping/>
  </p:clrMapOvr>
  <mc:AlternateContent xmlns:mc="http://schemas.openxmlformats.org/markup-compatibility/2006" xmlns:p14="http://schemas.microsoft.com/office/powerpoint/2010/main">
    <mc:Choice Requires="p14">
      <p:transition spd="med" p14:dur="700" advTm="54187">
        <p:fade/>
      </p:transition>
    </mc:Choice>
    <mc:Fallback xmlns="">
      <p:transition spd="med" advTm="54187">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8348" y="1513778"/>
            <a:ext cx="7992354" cy="3717925"/>
          </a:xfrm>
          <a:prstGeom prst="rect">
            <a:avLst/>
          </a:prstGeom>
        </p:spPr>
      </p:pic>
      <p:sp>
        <p:nvSpPr>
          <p:cNvPr id="2" name="Title 1"/>
          <p:cNvSpPr>
            <a:spLocks noGrp="1"/>
          </p:cNvSpPr>
          <p:nvPr>
            <p:ph type="title"/>
          </p:nvPr>
        </p:nvSpPr>
        <p:spPr>
          <a:xfrm>
            <a:off x="498348" y="661226"/>
            <a:ext cx="9976104" cy="590931"/>
          </a:xfrm>
        </p:spPr>
        <p:txBody>
          <a:bodyPr/>
          <a:lstStyle/>
          <a:p>
            <a:r>
              <a:rPr lang="en-US" dirty="0"/>
              <a:t>Blocking Timeline</a:t>
            </a:r>
          </a:p>
        </p:txBody>
      </p:sp>
      <p:sp>
        <p:nvSpPr>
          <p:cNvPr id="6" name="Rounded Rectangle 5"/>
          <p:cNvSpPr/>
          <p:nvPr/>
        </p:nvSpPr>
        <p:spPr>
          <a:xfrm>
            <a:off x="6958739" y="3718325"/>
            <a:ext cx="3603855" cy="1968285"/>
          </a:xfrm>
          <a:prstGeom prst="roundRect">
            <a:avLst/>
          </a:prstGeom>
          <a:ln w="38100">
            <a:solidFill>
              <a:schemeClr val="tx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Now we have 8 kernel launches and no longer copy data </a:t>
            </a:r>
            <a:r>
              <a:rPr lang="en-US" i="1" dirty="0" smtClean="0">
                <a:solidFill>
                  <a:srgbClr val="000000"/>
                </a:solidFill>
              </a:rPr>
              <a:t>to</a:t>
            </a:r>
            <a:r>
              <a:rPr lang="en-US" dirty="0" smtClean="0">
                <a:solidFill>
                  <a:srgbClr val="000000"/>
                </a:solidFill>
              </a:rPr>
              <a:t> the device, but the execution time has remained roughly the same.</a:t>
            </a:r>
            <a:endParaRPr lang="en-US" dirty="0">
              <a:solidFill>
                <a:srgbClr val="000000"/>
              </a:solidFill>
            </a:endParaRPr>
          </a:p>
        </p:txBody>
      </p:sp>
    </p:spTree>
    <p:extLst>
      <p:ext uri="{BB962C8B-B14F-4D97-AF65-F5344CB8AC3E}">
        <p14:creationId xmlns:p14="http://schemas.microsoft.com/office/powerpoint/2010/main" val="812215223"/>
      </p:ext>
    </p:extLst>
  </p:cSld>
  <p:clrMapOvr>
    <a:masterClrMapping/>
  </p:clrMapOvr>
  <mc:AlternateContent xmlns:mc="http://schemas.openxmlformats.org/markup-compatibility/2006" xmlns:p14="http://schemas.microsoft.com/office/powerpoint/2010/main">
    <mc:Choice Requires="p14">
      <p:transition spd="med" p14:dur="700" advTm="19568">
        <p:fade/>
      </p:transition>
    </mc:Choice>
    <mc:Fallback xmlns="">
      <p:transition spd="med" advTm="19568">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GB" dirty="0"/>
              <a:t>OpenACC </a:t>
            </a:r>
            <a:r>
              <a:rPr lang="en-GB" dirty="0" smtClean="0">
                <a:cs typeface="Courier New" pitchFamily="49" charset="0"/>
              </a:rPr>
              <a:t>Update </a:t>
            </a:r>
            <a:r>
              <a:rPr lang="en-GB" dirty="0"/>
              <a:t>Directive</a:t>
            </a:r>
            <a:endParaRPr lang="en-US" dirty="0"/>
          </a:p>
        </p:txBody>
      </p:sp>
      <p:sp>
        <p:nvSpPr>
          <p:cNvPr id="3" name="Content Placeholder 2"/>
          <p:cNvSpPr>
            <a:spLocks noGrp="1"/>
          </p:cNvSpPr>
          <p:nvPr>
            <p:ph idx="1"/>
          </p:nvPr>
        </p:nvSpPr>
        <p:spPr/>
        <p:txBody>
          <a:bodyPr/>
          <a:lstStyle/>
          <a:p>
            <a:r>
              <a:rPr lang="en-US" dirty="0"/>
              <a:t>Programmer specifies an array (or part of an array) that should be refreshed within a data region.</a:t>
            </a:r>
          </a:p>
          <a:p>
            <a:pPr>
              <a:spcBef>
                <a:spcPts val="0"/>
              </a:spcBef>
              <a:spcAft>
                <a:spcPts val="0"/>
              </a:spcAft>
            </a:pPr>
            <a:r>
              <a:rPr lang="de-DE" b="1" dirty="0">
                <a:solidFill>
                  <a:schemeClr val="tx2"/>
                </a:solidFill>
                <a:latin typeface="Courier New" pitchFamily="49" charset="0"/>
                <a:cs typeface="Courier New" pitchFamily="49" charset="0"/>
              </a:rPr>
              <a:t>!$</a:t>
            </a:r>
            <a:r>
              <a:rPr lang="de-DE" b="1" dirty="0" err="1">
                <a:solidFill>
                  <a:schemeClr val="tx2"/>
                </a:solidFill>
                <a:latin typeface="Courier New" pitchFamily="49" charset="0"/>
                <a:cs typeface="Courier New" pitchFamily="49" charset="0"/>
              </a:rPr>
              <a:t>acc</a:t>
            </a:r>
            <a:r>
              <a:rPr lang="de-DE" b="1" dirty="0">
                <a:solidFill>
                  <a:schemeClr val="tx2"/>
                </a:solidFill>
                <a:latin typeface="Courier New" pitchFamily="49" charset="0"/>
                <a:cs typeface="Courier New" pitchFamily="49" charset="0"/>
              </a:rPr>
              <a:t> </a:t>
            </a:r>
            <a:r>
              <a:rPr lang="de-DE" b="1" dirty="0" err="1">
                <a:solidFill>
                  <a:schemeClr val="tx2"/>
                </a:solidFill>
                <a:latin typeface="Courier New" pitchFamily="49" charset="0"/>
                <a:cs typeface="Courier New" pitchFamily="49" charset="0"/>
              </a:rPr>
              <a:t>data</a:t>
            </a:r>
            <a:r>
              <a:rPr lang="de-DE" b="1" dirty="0">
                <a:solidFill>
                  <a:schemeClr val="tx2"/>
                </a:solidFill>
                <a:latin typeface="Courier New" pitchFamily="49" charset="0"/>
                <a:cs typeface="Courier New" pitchFamily="49" charset="0"/>
              </a:rPr>
              <a:t> </a:t>
            </a:r>
            <a:r>
              <a:rPr lang="de-DE" b="1" dirty="0" err="1">
                <a:solidFill>
                  <a:schemeClr val="tx2"/>
                </a:solidFill>
                <a:latin typeface="Courier New" pitchFamily="49" charset="0"/>
                <a:cs typeface="Courier New" pitchFamily="49" charset="0"/>
              </a:rPr>
              <a:t>create</a:t>
            </a:r>
            <a:r>
              <a:rPr lang="de-DE" b="1" dirty="0">
                <a:solidFill>
                  <a:schemeClr val="tx2"/>
                </a:solidFill>
                <a:latin typeface="Courier New" pitchFamily="49" charset="0"/>
                <a:cs typeface="Courier New" pitchFamily="49" charset="0"/>
              </a:rPr>
              <a:t>(a)</a:t>
            </a:r>
            <a:endParaRPr lang="en-US" b="1" dirty="0">
              <a:solidFill>
                <a:schemeClr val="tx2"/>
              </a:solidFill>
              <a:latin typeface="Courier New" pitchFamily="49" charset="0"/>
              <a:cs typeface="Courier New" pitchFamily="49" charset="0"/>
            </a:endParaRPr>
          </a:p>
          <a:p>
            <a:pPr>
              <a:spcBef>
                <a:spcPts val="0"/>
              </a:spcBef>
              <a:spcAft>
                <a:spcPts val="0"/>
              </a:spcAft>
            </a:pPr>
            <a:endParaRPr lang="en-US" dirty="0">
              <a:solidFill>
                <a:srgbClr val="FFC000"/>
              </a:solidFill>
              <a:latin typeface="Courier New" pitchFamily="49" charset="0"/>
              <a:cs typeface="Courier New" pitchFamily="49" charset="0"/>
            </a:endParaRPr>
          </a:p>
          <a:p>
            <a:pPr>
              <a:spcBef>
                <a:spcPts val="0"/>
              </a:spcBef>
              <a:spcAft>
                <a:spcPts val="0"/>
              </a:spcAft>
            </a:pPr>
            <a:r>
              <a:rPr lang="en-US" b="1" dirty="0" err="1">
                <a:latin typeface="Courier New" pitchFamily="49" charset="0"/>
                <a:cs typeface="Courier New" pitchFamily="49" charset="0"/>
              </a:rPr>
              <a:t>do_something_on_device</a:t>
            </a:r>
            <a:r>
              <a:rPr lang="en-US" b="1" dirty="0">
                <a:latin typeface="Courier New" pitchFamily="49" charset="0"/>
                <a:cs typeface="Courier New" pitchFamily="49" charset="0"/>
              </a:rPr>
              <a:t>()</a:t>
            </a:r>
          </a:p>
          <a:p>
            <a:pPr lvl="0"/>
            <a:r>
              <a:rPr lang="en-US" b="1" dirty="0" smtClean="0">
                <a:solidFill>
                  <a:schemeClr val="tx2"/>
                </a:solidFill>
                <a:latin typeface="Courier New" pitchFamily="49" charset="0"/>
                <a:cs typeface="Courier New" pitchFamily="49" charset="0"/>
              </a:rPr>
              <a:t>!$</a:t>
            </a:r>
            <a:r>
              <a:rPr lang="en-US" b="1" dirty="0" err="1">
                <a:solidFill>
                  <a:schemeClr val="tx2"/>
                </a:solidFill>
                <a:latin typeface="Courier New" pitchFamily="49" charset="0"/>
                <a:cs typeface="Courier New" pitchFamily="49" charset="0"/>
              </a:rPr>
              <a:t>acc</a:t>
            </a:r>
            <a:r>
              <a:rPr lang="en-US" b="1" dirty="0">
                <a:solidFill>
                  <a:schemeClr val="tx2"/>
                </a:solidFill>
                <a:latin typeface="Courier New" pitchFamily="49" charset="0"/>
                <a:cs typeface="Courier New" pitchFamily="49" charset="0"/>
              </a:rPr>
              <a:t> update self(a)</a:t>
            </a:r>
          </a:p>
          <a:p>
            <a:pPr lvl="0"/>
            <a:r>
              <a:rPr lang="en-US" b="1" dirty="0" err="1" smtClean="0">
                <a:latin typeface="Courier New" pitchFamily="49" charset="0"/>
                <a:cs typeface="Courier New" pitchFamily="49" charset="0"/>
              </a:rPr>
              <a:t>do_something_on_host</a:t>
            </a:r>
            <a:r>
              <a:rPr lang="en-US" b="1" dirty="0">
                <a:latin typeface="Courier New" pitchFamily="49" charset="0"/>
                <a:cs typeface="Courier New" pitchFamily="49" charset="0"/>
              </a:rPr>
              <a:t>()</a:t>
            </a:r>
          </a:p>
          <a:p>
            <a:pPr lvl="0"/>
            <a:r>
              <a:rPr lang="en-US" b="1" dirty="0" smtClean="0">
                <a:solidFill>
                  <a:schemeClr val="tx2"/>
                </a:solidFill>
                <a:latin typeface="Courier New" pitchFamily="49" charset="0"/>
                <a:cs typeface="Courier New" pitchFamily="49" charset="0"/>
              </a:rPr>
              <a:t>!$</a:t>
            </a:r>
            <a:r>
              <a:rPr lang="en-US" b="1" dirty="0" err="1">
                <a:solidFill>
                  <a:schemeClr val="tx2"/>
                </a:solidFill>
                <a:latin typeface="Courier New" pitchFamily="49" charset="0"/>
                <a:cs typeface="Courier New" pitchFamily="49" charset="0"/>
              </a:rPr>
              <a:t>acc</a:t>
            </a:r>
            <a:r>
              <a:rPr lang="en-US" b="1" dirty="0">
                <a:solidFill>
                  <a:schemeClr val="tx2"/>
                </a:solidFill>
                <a:latin typeface="Courier New" pitchFamily="49" charset="0"/>
                <a:cs typeface="Courier New" pitchFamily="49" charset="0"/>
              </a:rPr>
              <a:t> update device(a)</a:t>
            </a:r>
          </a:p>
          <a:p>
            <a:pPr>
              <a:spcBef>
                <a:spcPts val="0"/>
              </a:spcBef>
              <a:spcAft>
                <a:spcPts val="0"/>
              </a:spcAft>
            </a:pPr>
            <a:endParaRPr lang="en-GB" b="1" dirty="0" smtClean="0">
              <a:solidFill>
                <a:schemeClr val="tx2"/>
              </a:solidFill>
              <a:latin typeface="Courier New" pitchFamily="49" charset="0"/>
              <a:cs typeface="Courier New" pitchFamily="49" charset="0"/>
            </a:endParaRPr>
          </a:p>
          <a:p>
            <a:pPr>
              <a:spcBef>
                <a:spcPts val="0"/>
              </a:spcBef>
              <a:spcAft>
                <a:spcPts val="0"/>
              </a:spcAft>
            </a:pPr>
            <a:r>
              <a:rPr lang="en-GB" b="1" dirty="0" smtClean="0">
                <a:solidFill>
                  <a:schemeClr val="tx2"/>
                </a:solidFill>
                <a:latin typeface="Courier New" pitchFamily="49" charset="0"/>
                <a:cs typeface="Courier New" pitchFamily="49" charset="0"/>
              </a:rPr>
              <a:t>!$</a:t>
            </a:r>
            <a:r>
              <a:rPr lang="en-GB" b="1" dirty="0" err="1">
                <a:solidFill>
                  <a:schemeClr val="tx2"/>
                </a:solidFill>
                <a:latin typeface="Courier New" pitchFamily="49" charset="0"/>
                <a:cs typeface="Courier New" pitchFamily="49" charset="0"/>
              </a:rPr>
              <a:t>acc</a:t>
            </a:r>
            <a:r>
              <a:rPr lang="en-GB" b="1" dirty="0">
                <a:solidFill>
                  <a:schemeClr val="tx2"/>
                </a:solidFill>
                <a:latin typeface="Courier New" pitchFamily="49" charset="0"/>
                <a:cs typeface="Courier New" pitchFamily="49" charset="0"/>
              </a:rPr>
              <a:t> end data</a:t>
            </a:r>
          </a:p>
          <a:p>
            <a:endParaRPr lang="en-US" dirty="0"/>
          </a:p>
        </p:txBody>
      </p:sp>
      <p:sp>
        <p:nvSpPr>
          <p:cNvPr id="4" name="Text Placeholder 3"/>
          <p:cNvSpPr>
            <a:spLocks noGrp="1"/>
          </p:cNvSpPr>
          <p:nvPr>
            <p:ph type="body" sz="quarter" idx="10"/>
          </p:nvPr>
        </p:nvSpPr>
        <p:spPr/>
        <p:txBody>
          <a:bodyPr/>
          <a:lstStyle/>
          <a:p>
            <a:endParaRPr lang="en-US"/>
          </a:p>
        </p:txBody>
      </p:sp>
      <p:grpSp>
        <p:nvGrpSpPr>
          <p:cNvPr id="5" name="Group 4"/>
          <p:cNvGrpSpPr/>
          <p:nvPr/>
        </p:nvGrpSpPr>
        <p:grpSpPr>
          <a:xfrm>
            <a:off x="5390673" y="3559166"/>
            <a:ext cx="3320209" cy="632778"/>
            <a:chOff x="5448061" y="680708"/>
            <a:chExt cx="3274841" cy="527315"/>
          </a:xfrm>
          <a:solidFill>
            <a:schemeClr val="tx2"/>
          </a:solidFill>
          <a:effectLst>
            <a:outerShdw blurRad="50800" dist="38100" dir="2700000" algn="tl" rotWithShape="0">
              <a:prstClr val="black">
                <a:alpha val="40000"/>
              </a:prstClr>
            </a:outerShdw>
          </a:effectLst>
        </p:grpSpPr>
        <p:sp>
          <p:nvSpPr>
            <p:cNvPr id="6" name="Rounded Rectangle 5"/>
            <p:cNvSpPr/>
            <p:nvPr/>
          </p:nvSpPr>
          <p:spPr>
            <a:xfrm>
              <a:off x="6042108" y="680708"/>
              <a:ext cx="2680794" cy="527315"/>
            </a:xfrm>
            <a:prstGeom prst="roundRect">
              <a:avLst>
                <a:gd name="adj" fmla="val 6245"/>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b="1" dirty="0" smtClean="0">
                  <a:solidFill>
                    <a:srgbClr val="FFFFFF"/>
                  </a:solidFill>
                  <a:ea typeface="DejaVu Sans" charset="0"/>
                  <a:cs typeface="DejaVu Sans" charset="0"/>
                </a:rPr>
                <a:t>Copy “a” from GPU to CPU</a:t>
              </a:r>
              <a:endParaRPr lang="en-US" b="1" dirty="0">
                <a:solidFill>
                  <a:srgbClr val="FFFFFF"/>
                </a:solidFill>
                <a:ea typeface="DejaVu Sans" charset="0"/>
                <a:cs typeface="DejaVu Sans" charset="0"/>
              </a:endParaRPr>
            </a:p>
          </p:txBody>
        </p:sp>
        <p:sp>
          <p:nvSpPr>
            <p:cNvPr id="7" name="AutoShape 14"/>
            <p:cNvSpPr>
              <a:spLocks noChangeArrowheads="1"/>
            </p:cNvSpPr>
            <p:nvPr/>
          </p:nvSpPr>
          <p:spPr bwMode="auto">
            <a:xfrm rot="5400000" flipV="1">
              <a:off x="5421454" y="855226"/>
              <a:ext cx="231491" cy="178278"/>
            </a:xfrm>
            <a:prstGeom prst="triangle">
              <a:avLst/>
            </a:prstGeom>
            <a:grpFill/>
            <a:ln w="31750" algn="ctr">
              <a:no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2000" b="1" dirty="0">
                <a:solidFill>
                  <a:srgbClr val="FFFFFF"/>
                </a:solidFill>
                <a:latin typeface="Arial" charset="0"/>
                <a:ea typeface="MS PGothic" pitchFamily="34" charset="-128"/>
              </a:endParaRPr>
            </a:p>
          </p:txBody>
        </p:sp>
      </p:grpSp>
      <p:grpSp>
        <p:nvGrpSpPr>
          <p:cNvPr id="8" name="Group 7"/>
          <p:cNvGrpSpPr/>
          <p:nvPr/>
        </p:nvGrpSpPr>
        <p:grpSpPr>
          <a:xfrm>
            <a:off x="5390672" y="4586183"/>
            <a:ext cx="3320209" cy="632778"/>
            <a:chOff x="5448061" y="680708"/>
            <a:chExt cx="3274841" cy="527315"/>
          </a:xfrm>
          <a:solidFill>
            <a:schemeClr val="tx2"/>
          </a:solidFill>
          <a:effectLst>
            <a:outerShdw blurRad="50800" dist="38100" dir="2700000" algn="tl" rotWithShape="0">
              <a:prstClr val="black">
                <a:alpha val="40000"/>
              </a:prstClr>
            </a:outerShdw>
          </a:effectLst>
        </p:grpSpPr>
        <p:sp>
          <p:nvSpPr>
            <p:cNvPr id="9" name="Rounded Rectangle 8"/>
            <p:cNvSpPr/>
            <p:nvPr/>
          </p:nvSpPr>
          <p:spPr>
            <a:xfrm>
              <a:off x="6042108" y="680708"/>
              <a:ext cx="2680794" cy="527315"/>
            </a:xfrm>
            <a:prstGeom prst="roundRect">
              <a:avLst>
                <a:gd name="adj" fmla="val 6245"/>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b="1" dirty="0" smtClean="0">
                  <a:solidFill>
                    <a:srgbClr val="FFFFFF"/>
                  </a:solidFill>
                  <a:ea typeface="DejaVu Sans" charset="0"/>
                  <a:cs typeface="DejaVu Sans" charset="0"/>
                </a:rPr>
                <a:t>Copy “a” from CPU to GPU</a:t>
              </a:r>
              <a:endParaRPr lang="en-US" b="1" dirty="0">
                <a:solidFill>
                  <a:srgbClr val="FFFFFF"/>
                </a:solidFill>
                <a:ea typeface="DejaVu Sans" charset="0"/>
                <a:cs typeface="DejaVu Sans" charset="0"/>
              </a:endParaRPr>
            </a:p>
          </p:txBody>
        </p:sp>
        <p:sp>
          <p:nvSpPr>
            <p:cNvPr id="10" name="AutoShape 14"/>
            <p:cNvSpPr>
              <a:spLocks noChangeArrowheads="1"/>
            </p:cNvSpPr>
            <p:nvPr/>
          </p:nvSpPr>
          <p:spPr bwMode="auto">
            <a:xfrm rot="5400000" flipV="1">
              <a:off x="5421454" y="855226"/>
              <a:ext cx="231491" cy="178278"/>
            </a:xfrm>
            <a:prstGeom prst="triangle">
              <a:avLst/>
            </a:prstGeom>
            <a:grpFill/>
            <a:ln w="19050" algn="ctr">
              <a:no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2000" b="1" dirty="0">
                <a:solidFill>
                  <a:srgbClr val="FFFFFF"/>
                </a:solidFill>
                <a:latin typeface="Arial" charset="0"/>
                <a:ea typeface="MS PGothic" pitchFamily="34" charset="-128"/>
              </a:endParaRPr>
            </a:p>
          </p:txBody>
        </p:sp>
      </p:grpSp>
    </p:spTree>
    <p:extLst>
      <p:ext uri="{BB962C8B-B14F-4D97-AF65-F5344CB8AC3E}">
        <p14:creationId xmlns:p14="http://schemas.microsoft.com/office/powerpoint/2010/main" val="3237442444"/>
      </p:ext>
    </p:extLst>
  </p:cSld>
  <p:clrMapOvr>
    <a:masterClrMapping/>
  </p:clrMapOvr>
  <mc:AlternateContent xmlns:mc="http://schemas.openxmlformats.org/markup-compatibility/2006" xmlns:p14="http://schemas.microsoft.com/office/powerpoint/2010/main">
    <mc:Choice Requires="p14">
      <p:transition spd="med" p14:dur="700" advTm="59515">
        <p:fade/>
      </p:transition>
    </mc:Choice>
    <mc:Fallback xmlns="">
      <p:transition spd="med" advTm="59515">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p>
            <a:r>
              <a:rPr lang="en-US" dirty="0"/>
              <a:t>Step </a:t>
            </a:r>
            <a:r>
              <a:rPr lang="en-US" dirty="0" smtClean="0"/>
              <a:t>3: </a:t>
            </a:r>
            <a:r>
              <a:rPr lang="en-US" dirty="0"/>
              <a:t>Copy By Block</a:t>
            </a:r>
          </a:p>
        </p:txBody>
      </p:sp>
      <p:sp>
        <p:nvSpPr>
          <p:cNvPr id="3" name="Content Placeholder 2"/>
          <p:cNvSpPr>
            <a:spLocks noGrp="1"/>
          </p:cNvSpPr>
          <p:nvPr>
            <p:ph sz="half" idx="1"/>
          </p:nvPr>
        </p:nvSpPr>
        <p:spPr>
          <a:xfrm>
            <a:off x="498348" y="1429305"/>
            <a:ext cx="6816852" cy="4375877"/>
          </a:xfrm>
        </p:spPr>
        <p:txBody>
          <a:bodyPr/>
          <a:lstStyle/>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28 </a:t>
            </a:r>
            <a:r>
              <a:rPr lang="en-US" sz="1800" b="1" dirty="0">
                <a:solidFill>
                  <a:schemeClr val="tx2">
                    <a:lumMod val="50000"/>
                  </a:schemeClr>
                </a:solidFill>
                <a:latin typeface="Courier New" panose="02070309020205020404" pitchFamily="49" charset="0"/>
                <a:cs typeface="Courier New" panose="02070309020205020404" pitchFamily="49" charset="0"/>
              </a:rPr>
              <a:t>#pragma </a:t>
            </a:r>
            <a:r>
              <a:rPr lang="en-US" sz="1800" b="1" dirty="0" err="1">
                <a:solidFill>
                  <a:schemeClr val="tx2">
                    <a:lumMod val="50000"/>
                  </a:schemeClr>
                </a:solidFill>
                <a:latin typeface="Courier New" panose="02070309020205020404" pitchFamily="49" charset="0"/>
                <a:cs typeface="Courier New" panose="02070309020205020404" pitchFamily="49" charset="0"/>
              </a:rPr>
              <a:t>acc</a:t>
            </a:r>
            <a:r>
              <a:rPr lang="en-US" sz="1800" b="1" dirty="0">
                <a:solidFill>
                  <a:schemeClr val="tx2">
                    <a:lumMod val="50000"/>
                  </a:schemeClr>
                </a:solidFill>
                <a:latin typeface="Courier New" panose="02070309020205020404" pitchFamily="49" charset="0"/>
                <a:cs typeface="Courier New" panose="02070309020205020404" pitchFamily="49" charset="0"/>
              </a:rPr>
              <a:t> data create(image[:bytes])</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29 </a:t>
            </a:r>
            <a:r>
              <a:rPr lang="en-US" sz="1800" b="1" dirty="0" smtClean="0">
                <a:latin typeface="Courier New" panose="02070309020205020404" pitchFamily="49" charset="0"/>
                <a:cs typeface="Courier New" panose="02070309020205020404" pitchFamily="49" charset="0"/>
              </a:rPr>
              <a:t>for(</a:t>
            </a:r>
            <a:r>
              <a:rPr lang="en-US" sz="1800" b="1" dirty="0" err="1" smtClean="0">
                <a:latin typeface="Courier New" panose="02070309020205020404" pitchFamily="49" charset="0"/>
                <a:cs typeface="Courier New" panose="02070309020205020404" pitchFamily="49" charset="0"/>
              </a:rPr>
              <a:t>int</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block=0; block &lt; </a:t>
            </a:r>
            <a:r>
              <a:rPr lang="en-US" sz="1800" b="1" dirty="0" err="1">
                <a:latin typeface="Courier New" panose="02070309020205020404" pitchFamily="49" charset="0"/>
                <a:cs typeface="Courier New" panose="02070309020205020404" pitchFamily="49" charset="0"/>
              </a:rPr>
              <a:t>numblocks</a:t>
            </a:r>
            <a:r>
              <a:rPr lang="en-US" sz="1800" b="1" dirty="0">
                <a:latin typeface="Courier New" panose="02070309020205020404" pitchFamily="49" charset="0"/>
                <a:cs typeface="Courier New" panose="02070309020205020404" pitchFamily="49" charset="0"/>
              </a:rPr>
              <a:t>; </a:t>
            </a:r>
            <a:endParaRPr lang="en-US" sz="1800" b="1" dirty="0" smtClean="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block</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30 </a:t>
            </a:r>
            <a:r>
              <a:rPr lang="en-US" sz="1800" b="1" dirty="0" smtClean="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31 </a:t>
            </a:r>
            <a:r>
              <a:rPr lang="en-US" sz="1800" b="1" dirty="0" smtClean="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ystart</a:t>
            </a:r>
            <a:r>
              <a:rPr lang="en-US" sz="1800" b="1" dirty="0">
                <a:latin typeface="Courier New" panose="02070309020205020404" pitchFamily="49" charset="0"/>
                <a:cs typeface="Courier New" panose="02070309020205020404" pitchFamily="49" charset="0"/>
              </a:rPr>
              <a:t> = block * </a:t>
            </a:r>
            <a:r>
              <a:rPr lang="en-US" sz="1800" b="1" dirty="0" err="1">
                <a:latin typeface="Courier New" panose="02070309020205020404" pitchFamily="49" charset="0"/>
                <a:cs typeface="Courier New" panose="02070309020205020404" pitchFamily="49" charset="0"/>
              </a:rPr>
              <a:t>blocksize</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32 </a:t>
            </a:r>
            <a:r>
              <a:rPr lang="en-US" sz="1800" b="1" dirty="0" smtClean="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yend</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ystart</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blocksize</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33 </a:t>
            </a:r>
            <a:r>
              <a:rPr lang="en-US" sz="1800" b="1" dirty="0">
                <a:solidFill>
                  <a:schemeClr val="tx2">
                    <a:lumMod val="50000"/>
                  </a:schemeClr>
                </a:solidFill>
                <a:latin typeface="Courier New" panose="02070309020205020404" pitchFamily="49" charset="0"/>
                <a:cs typeface="Courier New" panose="02070309020205020404" pitchFamily="49" charset="0"/>
              </a:rPr>
              <a:t>#pragma </a:t>
            </a:r>
            <a:r>
              <a:rPr lang="en-US" sz="1800" b="1" dirty="0" err="1">
                <a:solidFill>
                  <a:schemeClr val="tx2">
                    <a:lumMod val="50000"/>
                  </a:schemeClr>
                </a:solidFill>
                <a:latin typeface="Courier New" panose="02070309020205020404" pitchFamily="49" charset="0"/>
                <a:cs typeface="Courier New" panose="02070309020205020404" pitchFamily="49" charset="0"/>
              </a:rPr>
              <a:t>acc</a:t>
            </a:r>
            <a:r>
              <a:rPr lang="en-US" sz="1800" b="1" dirty="0">
                <a:solidFill>
                  <a:schemeClr val="tx2">
                    <a:lumMod val="50000"/>
                  </a:schemeClr>
                </a:solidFill>
                <a:latin typeface="Courier New" panose="02070309020205020404" pitchFamily="49" charset="0"/>
                <a:cs typeface="Courier New" panose="02070309020205020404" pitchFamily="49" charset="0"/>
              </a:rPr>
              <a:t> parallel loop</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34 </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for(</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y=</a:t>
            </a:r>
            <a:r>
              <a:rPr lang="en-US" sz="1800" b="1" dirty="0" err="1">
                <a:latin typeface="Courier New" panose="02070309020205020404" pitchFamily="49" charset="0"/>
                <a:cs typeface="Courier New" panose="02070309020205020404" pitchFamily="49" charset="0"/>
              </a:rPr>
              <a:t>ystart;y</a:t>
            </a: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yend;y</a:t>
            </a:r>
            <a:r>
              <a:rPr lang="en-US" sz="1800" b="1"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35 </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for(</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x=0;x&lt;</a:t>
            </a:r>
            <a:r>
              <a:rPr lang="en-US" sz="1800" b="1" dirty="0" err="1">
                <a:latin typeface="Courier New" panose="02070309020205020404" pitchFamily="49" charset="0"/>
                <a:cs typeface="Courier New" panose="02070309020205020404" pitchFamily="49" charset="0"/>
              </a:rPr>
              <a:t>WIDTH;x</a:t>
            </a:r>
            <a:r>
              <a:rPr lang="en-US" sz="1800" b="1" dirty="0">
                <a:latin typeface="Courier New" panose="02070309020205020404" pitchFamily="49" charset="0"/>
                <a:cs typeface="Courier New" panose="02070309020205020404" pitchFamily="49" charset="0"/>
              </a:rPr>
              <a:t>++) {</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36 </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image[y*</a:t>
            </a:r>
            <a:r>
              <a:rPr lang="en-US" sz="1800" b="1" dirty="0" err="1">
                <a:latin typeface="Courier New" panose="02070309020205020404" pitchFamily="49" charset="0"/>
                <a:cs typeface="Courier New" panose="02070309020205020404" pitchFamily="49" charset="0"/>
              </a:rPr>
              <a:t>WIDTH+x</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mandelbrot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x,y</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37 </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38 </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39 </a:t>
            </a:r>
            <a:r>
              <a:rPr lang="en-US" sz="1800" b="1" dirty="0">
                <a:solidFill>
                  <a:schemeClr val="tx2"/>
                </a:solidFill>
                <a:latin typeface="Courier New" panose="02070309020205020404" pitchFamily="49" charset="0"/>
                <a:cs typeface="Courier New" panose="02070309020205020404" pitchFamily="49" charset="0"/>
              </a:rPr>
              <a:t>#pragma </a:t>
            </a:r>
            <a:r>
              <a:rPr lang="en-US" sz="1800" b="1" dirty="0" err="1">
                <a:solidFill>
                  <a:schemeClr val="tx2"/>
                </a:solidFill>
                <a:latin typeface="Courier New" panose="02070309020205020404" pitchFamily="49" charset="0"/>
                <a:cs typeface="Courier New" panose="02070309020205020404" pitchFamily="49" charset="0"/>
              </a:rPr>
              <a:t>acc</a:t>
            </a:r>
            <a:r>
              <a:rPr lang="en-US" sz="1800" b="1" dirty="0">
                <a:solidFill>
                  <a:schemeClr val="tx2"/>
                </a:solidFill>
                <a:latin typeface="Courier New" panose="02070309020205020404" pitchFamily="49" charset="0"/>
                <a:cs typeface="Courier New" panose="02070309020205020404" pitchFamily="49" charset="0"/>
              </a:rPr>
              <a:t> update </a:t>
            </a:r>
            <a:endParaRPr lang="en-US" sz="1800" b="1" dirty="0" smtClean="0">
              <a:solidFill>
                <a:schemeClr val="tx2"/>
              </a:solidFill>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r>
              <a:rPr lang="en-US" sz="1800" b="1" dirty="0">
                <a:solidFill>
                  <a:schemeClr val="tx2"/>
                </a:solidFill>
                <a:latin typeface="Courier New" panose="02070309020205020404" pitchFamily="49" charset="0"/>
                <a:cs typeface="Courier New" panose="02070309020205020404" pitchFamily="49" charset="0"/>
              </a:rPr>
              <a:t> </a:t>
            </a:r>
            <a:r>
              <a:rPr lang="en-US" sz="1800" b="1" dirty="0" smtClean="0">
                <a:solidFill>
                  <a:schemeClr val="tx2"/>
                </a:solidFill>
                <a:latin typeface="Courier New" panose="02070309020205020404" pitchFamily="49" charset="0"/>
                <a:cs typeface="Courier New" panose="02070309020205020404" pitchFamily="49" charset="0"/>
              </a:rPr>
              <a:t>    self(image[</a:t>
            </a:r>
            <a:r>
              <a:rPr lang="en-US" sz="1800" b="1" dirty="0" err="1" smtClean="0">
                <a:solidFill>
                  <a:schemeClr val="tx2"/>
                </a:solidFill>
                <a:latin typeface="Courier New" panose="02070309020205020404" pitchFamily="49" charset="0"/>
                <a:cs typeface="Courier New" panose="02070309020205020404" pitchFamily="49" charset="0"/>
              </a:rPr>
              <a:t>ystart</a:t>
            </a:r>
            <a:r>
              <a:rPr lang="en-US" sz="1800" b="1" dirty="0" smtClean="0">
                <a:solidFill>
                  <a:schemeClr val="tx2"/>
                </a:solidFill>
                <a:latin typeface="Courier New" panose="02070309020205020404" pitchFamily="49" charset="0"/>
                <a:cs typeface="Courier New" panose="02070309020205020404" pitchFamily="49" charset="0"/>
              </a:rPr>
              <a:t>*WIDTH:WIDTH*</a:t>
            </a:r>
            <a:r>
              <a:rPr lang="en-US" sz="1800" b="1" dirty="0" err="1" smtClean="0">
                <a:solidFill>
                  <a:schemeClr val="tx2"/>
                </a:solidFill>
                <a:latin typeface="Courier New" panose="02070309020205020404" pitchFamily="49" charset="0"/>
                <a:cs typeface="Courier New" panose="02070309020205020404" pitchFamily="49" charset="0"/>
              </a:rPr>
              <a:t>blocksize</a:t>
            </a:r>
            <a:r>
              <a:rPr lang="en-US" sz="1800" b="1" dirty="0">
                <a:solidFill>
                  <a:schemeClr val="tx2"/>
                </a:solidFill>
                <a:latin typeface="Courier New" panose="02070309020205020404" pitchFamily="49" charset="0"/>
                <a:cs typeface="Courier New" panose="02070309020205020404" pitchFamily="49" charset="0"/>
              </a:rPr>
              <a:t>])</a:t>
            </a:r>
          </a:p>
          <a:p>
            <a:pPr marL="0" indent="0">
              <a:lnSpc>
                <a:spcPct val="100000"/>
              </a:lnSpc>
              <a:spcBef>
                <a:spcPts val="0"/>
              </a:spcBef>
              <a:spcAft>
                <a:spcPts val="0"/>
              </a:spcAft>
              <a:buNone/>
            </a:pPr>
            <a:r>
              <a:rPr lang="en-US" sz="1800" b="1" dirty="0">
                <a:latin typeface="Courier New" panose="02070309020205020404" pitchFamily="49" charset="0"/>
                <a:cs typeface="Courier New" panose="02070309020205020404" pitchFamily="49" charset="0"/>
              </a:rPr>
              <a:t> 40 </a:t>
            </a:r>
            <a:r>
              <a:rPr lang="en-US" sz="1800" b="1" dirty="0" smtClean="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endParaRPr lang="en-US" sz="1800" dirty="0">
              <a:latin typeface="Courier New" panose="02070309020205020404" pitchFamily="49" charset="0"/>
              <a:cs typeface="Courier New" panose="02070309020205020404" pitchFamily="49" charset="0"/>
            </a:endParaRPr>
          </a:p>
          <a:p>
            <a:pPr marL="0" indent="0">
              <a:lnSpc>
                <a:spcPct val="100000"/>
              </a:lnSpc>
              <a:spcBef>
                <a:spcPts val="0"/>
              </a:spcBef>
              <a:spcAft>
                <a:spcPts val="0"/>
              </a:spcAft>
              <a:buNone/>
            </a:pPr>
            <a:endParaRPr lang="en-US" sz="1800" dirty="0"/>
          </a:p>
        </p:txBody>
      </p:sp>
      <p:sp>
        <p:nvSpPr>
          <p:cNvPr id="4" name="Content Placeholder 3"/>
          <p:cNvSpPr>
            <a:spLocks noGrp="1"/>
          </p:cNvSpPr>
          <p:nvPr>
            <p:ph sz="half" idx="2"/>
          </p:nvPr>
        </p:nvSpPr>
        <p:spPr>
          <a:xfrm>
            <a:off x="6667130" y="1429305"/>
            <a:ext cx="3807322" cy="4375877"/>
          </a:xfrm>
        </p:spPr>
        <p:txBody>
          <a:bodyPr/>
          <a:lstStyle/>
          <a:p>
            <a:r>
              <a:rPr lang="en-US" dirty="0"/>
              <a:t>Change the data region to only create the array on the GPU</a:t>
            </a:r>
          </a:p>
          <a:p>
            <a:r>
              <a:rPr lang="en-US" dirty="0"/>
              <a:t>Use an update directive to copy individual blocks back to the host when complete</a:t>
            </a:r>
          </a:p>
          <a:p>
            <a:r>
              <a:rPr lang="en-US" dirty="0"/>
              <a:t>Check for correct results.</a:t>
            </a:r>
          </a:p>
          <a:p>
            <a:endParaRPr lang="en-US" dirty="0"/>
          </a:p>
        </p:txBody>
      </p:sp>
    </p:spTree>
    <p:extLst>
      <p:ext uri="{BB962C8B-B14F-4D97-AF65-F5344CB8AC3E}">
        <p14:creationId xmlns:p14="http://schemas.microsoft.com/office/powerpoint/2010/main" val="2913945191"/>
      </p:ext>
    </p:extLst>
  </p:cSld>
  <p:clrMapOvr>
    <a:masterClrMapping/>
  </p:clrMapOvr>
  <mc:AlternateContent xmlns:mc="http://schemas.openxmlformats.org/markup-compatibility/2006" xmlns:p14="http://schemas.microsoft.com/office/powerpoint/2010/main">
    <mc:Choice Requires="p14">
      <p:transition spd="med" p14:dur="700" advTm="38404">
        <p:fade/>
      </p:transition>
    </mc:Choice>
    <mc:Fallback xmlns="">
      <p:transition spd="med" advTm="38404">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8772" y="1633419"/>
            <a:ext cx="7992354" cy="3717925"/>
          </a:xfrm>
          <a:prstGeom prst="rect">
            <a:avLst/>
          </a:prstGeom>
        </p:spPr>
      </p:pic>
      <p:sp>
        <p:nvSpPr>
          <p:cNvPr id="2" name="Title 1"/>
          <p:cNvSpPr>
            <a:spLocks noGrp="1"/>
          </p:cNvSpPr>
          <p:nvPr>
            <p:ph type="title"/>
          </p:nvPr>
        </p:nvSpPr>
        <p:spPr>
          <a:xfrm>
            <a:off x="498348" y="661226"/>
            <a:ext cx="9976104" cy="590931"/>
          </a:xfrm>
        </p:spPr>
        <p:txBody>
          <a:bodyPr/>
          <a:lstStyle/>
          <a:p>
            <a:r>
              <a:rPr lang="en-US" dirty="0"/>
              <a:t>Timeline: Updating by Blocks</a:t>
            </a:r>
          </a:p>
        </p:txBody>
      </p:sp>
      <p:sp>
        <p:nvSpPr>
          <p:cNvPr id="6" name="Rounded Rectangle 5"/>
          <p:cNvSpPr/>
          <p:nvPr/>
        </p:nvSpPr>
        <p:spPr>
          <a:xfrm>
            <a:off x="8278790" y="3950653"/>
            <a:ext cx="2200759" cy="178230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We’re now updating between blocks, but not overlapping.</a:t>
            </a:r>
            <a:endParaRPr lang="en-US" dirty="0">
              <a:solidFill>
                <a:srgbClr val="000000"/>
              </a:solidFill>
            </a:endParaRPr>
          </a:p>
        </p:txBody>
      </p:sp>
    </p:spTree>
    <p:extLst>
      <p:ext uri="{BB962C8B-B14F-4D97-AF65-F5344CB8AC3E}">
        <p14:creationId xmlns:p14="http://schemas.microsoft.com/office/powerpoint/2010/main" val="1622598925"/>
      </p:ext>
    </p:extLst>
  </p:cSld>
  <p:clrMapOvr>
    <a:masterClrMapping/>
  </p:clrMapOvr>
  <mc:AlternateContent xmlns:mc="http://schemas.openxmlformats.org/markup-compatibility/2006" xmlns:p14="http://schemas.microsoft.com/office/powerpoint/2010/main">
    <mc:Choice Requires="p14">
      <p:transition spd="med" p14:dur="700" advTm="38848">
        <p:fade/>
      </p:transition>
    </mc:Choice>
    <mc:Fallback xmlns="">
      <p:transition spd="med" advTm="38848">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OpenACC </a:t>
            </a:r>
            <a:r>
              <a:rPr lang="en-US" dirty="0" err="1"/>
              <a:t>async</a:t>
            </a:r>
            <a:r>
              <a:rPr lang="en-US" dirty="0"/>
              <a:t> and wait</a:t>
            </a:r>
          </a:p>
        </p:txBody>
      </p:sp>
      <p:sp>
        <p:nvSpPr>
          <p:cNvPr id="3" name="Content Placeholder 2"/>
          <p:cNvSpPr>
            <a:spLocks noGrp="1"/>
          </p:cNvSpPr>
          <p:nvPr>
            <p:ph idx="1"/>
          </p:nvPr>
        </p:nvSpPr>
        <p:spPr>
          <a:xfrm>
            <a:off x="516750" y="1358283"/>
            <a:ext cx="9948672" cy="4463678"/>
          </a:xfrm>
        </p:spPr>
        <p:txBody>
          <a:bodyPr/>
          <a:lstStyle/>
          <a:p>
            <a:r>
              <a:rPr lang="en-GB" b="1" dirty="0" err="1">
                <a:solidFill>
                  <a:srgbClr val="76B900"/>
                </a:solidFill>
                <a:cs typeface="Courier New" pitchFamily="49" charset="0"/>
              </a:rPr>
              <a:t>async</a:t>
            </a:r>
            <a:r>
              <a:rPr lang="en-GB" b="1" dirty="0">
                <a:solidFill>
                  <a:srgbClr val="76B900"/>
                </a:solidFill>
                <a:cs typeface="Courier New" pitchFamily="49" charset="0"/>
              </a:rPr>
              <a:t>(n): </a:t>
            </a:r>
            <a:r>
              <a:rPr lang="en-US" b="1" dirty="0"/>
              <a:t>launches work  asynchronously in queue </a:t>
            </a:r>
            <a:r>
              <a:rPr lang="en-US" b="1" i="1" dirty="0">
                <a:solidFill>
                  <a:srgbClr val="92D050"/>
                </a:solidFill>
              </a:rPr>
              <a:t>n</a:t>
            </a:r>
            <a:r>
              <a:rPr lang="en-US" b="1" i="1" dirty="0">
                <a:solidFill>
                  <a:srgbClr val="76B900"/>
                </a:solidFill>
              </a:rPr>
              <a:t> </a:t>
            </a:r>
          </a:p>
          <a:p>
            <a:r>
              <a:rPr lang="en-US" b="1" dirty="0">
                <a:solidFill>
                  <a:srgbClr val="76B900"/>
                </a:solidFill>
              </a:rPr>
              <a:t>wait(n):  </a:t>
            </a:r>
            <a:r>
              <a:rPr lang="en-US" b="1" dirty="0"/>
              <a:t>blocks host until all operations in queue </a:t>
            </a:r>
            <a:r>
              <a:rPr lang="en-US" b="1" i="1" dirty="0">
                <a:solidFill>
                  <a:srgbClr val="92D050"/>
                </a:solidFill>
              </a:rPr>
              <a:t>n</a:t>
            </a:r>
            <a:r>
              <a:rPr lang="en-US" b="1" dirty="0">
                <a:solidFill>
                  <a:schemeClr val="accent4"/>
                </a:solidFill>
              </a:rPr>
              <a:t> </a:t>
            </a:r>
            <a:r>
              <a:rPr lang="en-US" b="1" dirty="0"/>
              <a:t>have completed</a:t>
            </a:r>
          </a:p>
          <a:p>
            <a:endParaRPr lang="en-US" b="1" dirty="0"/>
          </a:p>
          <a:p>
            <a:r>
              <a:rPr lang="en-US" b="1" dirty="0"/>
              <a:t>Can significantly reduce launch latency, enables pipelining and concurrent operations</a:t>
            </a:r>
          </a:p>
          <a:p>
            <a:endParaRPr lang="en-US" dirty="0"/>
          </a:p>
        </p:txBody>
      </p:sp>
      <p:sp>
        <p:nvSpPr>
          <p:cNvPr id="5" name="Rounded Rectangle 4"/>
          <p:cNvSpPr/>
          <p:nvPr/>
        </p:nvSpPr>
        <p:spPr>
          <a:xfrm>
            <a:off x="1397358" y="3401590"/>
            <a:ext cx="5765369" cy="2444859"/>
          </a:xfrm>
          <a:prstGeom prst="roundRect">
            <a:avLst/>
          </a:prstGeom>
          <a:noFill/>
          <a:ln w="3810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7" rIns="0" bIns="38097" rtlCol="0" anchor="t"/>
          <a:lstStyle/>
          <a:p>
            <a:r>
              <a:rPr lang="en-US" sz="2000" b="1" dirty="0">
                <a:solidFill>
                  <a:srgbClr val="76B900">
                    <a:lumMod val="50000"/>
                  </a:srgbClr>
                </a:solidFill>
                <a:latin typeface="Courier New" pitchFamily="49" charset="0"/>
                <a:cs typeface="Courier New" pitchFamily="49" charset="0"/>
              </a:rPr>
              <a:t>#pragma </a:t>
            </a:r>
            <a:r>
              <a:rPr lang="en-US" sz="2000" b="1" dirty="0" err="1">
                <a:solidFill>
                  <a:srgbClr val="76B900">
                    <a:lumMod val="50000"/>
                  </a:srgbClr>
                </a:solidFill>
                <a:latin typeface="Courier New" pitchFamily="49" charset="0"/>
                <a:cs typeface="Courier New" pitchFamily="49" charset="0"/>
              </a:rPr>
              <a:t>acc</a:t>
            </a:r>
            <a:r>
              <a:rPr lang="en-US" sz="2000" b="1" dirty="0">
                <a:solidFill>
                  <a:srgbClr val="76B900">
                    <a:lumMod val="50000"/>
                  </a:srgbClr>
                </a:solidFill>
                <a:latin typeface="Courier New" pitchFamily="49" charset="0"/>
                <a:cs typeface="Courier New" pitchFamily="49" charset="0"/>
              </a:rPr>
              <a:t> parallel loop </a:t>
            </a:r>
            <a:r>
              <a:rPr lang="en-US" sz="2000" b="1" dirty="0" err="1">
                <a:solidFill>
                  <a:srgbClr val="76B900"/>
                </a:solidFill>
                <a:latin typeface="Courier New" pitchFamily="49" charset="0"/>
                <a:cs typeface="Courier New" pitchFamily="49" charset="0"/>
              </a:rPr>
              <a:t>async</a:t>
            </a:r>
            <a:r>
              <a:rPr lang="en-US" sz="2000" b="1" dirty="0">
                <a:solidFill>
                  <a:srgbClr val="76B900"/>
                </a:solidFill>
                <a:latin typeface="Courier New" pitchFamily="49" charset="0"/>
                <a:cs typeface="Courier New" pitchFamily="49" charset="0"/>
              </a:rPr>
              <a:t>(1)</a:t>
            </a:r>
          </a:p>
          <a:p>
            <a:r>
              <a:rPr lang="en-US" sz="2000" b="1" dirty="0" smtClean="0">
                <a:solidFill>
                  <a:srgbClr val="000000"/>
                </a:solidFill>
                <a:latin typeface="Courier New" pitchFamily="49" charset="0"/>
                <a:cs typeface="Courier New" pitchFamily="49" charset="0"/>
              </a:rPr>
              <a:t>...</a:t>
            </a:r>
            <a:endParaRPr lang="en-US" sz="2000" b="1" dirty="0">
              <a:solidFill>
                <a:srgbClr val="000000"/>
              </a:solidFill>
              <a:latin typeface="Courier New" pitchFamily="49" charset="0"/>
              <a:cs typeface="Courier New" pitchFamily="49" charset="0"/>
            </a:endParaRPr>
          </a:p>
          <a:p>
            <a:r>
              <a:rPr lang="en-US" sz="2000" b="1" dirty="0">
                <a:solidFill>
                  <a:srgbClr val="76B900">
                    <a:lumMod val="50000"/>
                  </a:srgbClr>
                </a:solidFill>
                <a:latin typeface="Courier New" pitchFamily="49" charset="0"/>
                <a:cs typeface="Courier New" pitchFamily="49" charset="0"/>
              </a:rPr>
              <a:t>#pragma </a:t>
            </a:r>
            <a:r>
              <a:rPr lang="en-US" sz="2000" b="1" dirty="0" err="1">
                <a:solidFill>
                  <a:srgbClr val="76B900">
                    <a:lumMod val="50000"/>
                  </a:srgbClr>
                </a:solidFill>
                <a:latin typeface="Courier New" pitchFamily="49" charset="0"/>
                <a:cs typeface="Courier New" pitchFamily="49" charset="0"/>
              </a:rPr>
              <a:t>acc</a:t>
            </a:r>
            <a:r>
              <a:rPr lang="en-US" sz="2000" b="1" dirty="0">
                <a:solidFill>
                  <a:srgbClr val="76B900">
                    <a:lumMod val="50000"/>
                  </a:srgbClr>
                </a:solidFill>
                <a:latin typeface="Courier New" pitchFamily="49" charset="0"/>
                <a:cs typeface="Courier New" pitchFamily="49" charset="0"/>
              </a:rPr>
              <a:t> parallel loop </a:t>
            </a:r>
            <a:r>
              <a:rPr lang="en-US" sz="2000" b="1" dirty="0" err="1">
                <a:solidFill>
                  <a:srgbClr val="76B900"/>
                </a:solidFill>
                <a:latin typeface="Courier New" pitchFamily="49" charset="0"/>
                <a:cs typeface="Courier New" pitchFamily="49" charset="0"/>
              </a:rPr>
              <a:t>async</a:t>
            </a:r>
            <a:r>
              <a:rPr lang="en-US" sz="2000" b="1" dirty="0">
                <a:solidFill>
                  <a:srgbClr val="76B900"/>
                </a:solidFill>
                <a:latin typeface="Courier New" pitchFamily="49" charset="0"/>
                <a:cs typeface="Courier New" pitchFamily="49" charset="0"/>
              </a:rPr>
              <a:t>(1)</a:t>
            </a:r>
          </a:p>
          <a:p>
            <a:r>
              <a:rPr lang="en-US" sz="2000" b="1" dirty="0">
                <a:solidFill>
                  <a:srgbClr val="000000"/>
                </a:solidFill>
                <a:latin typeface="Courier New" pitchFamily="49" charset="0"/>
                <a:cs typeface="Courier New" pitchFamily="49" charset="0"/>
              </a:rPr>
              <a:t>for(</a:t>
            </a:r>
            <a:r>
              <a:rPr lang="en-US" sz="2000" b="1" dirty="0" err="1">
                <a:solidFill>
                  <a:srgbClr val="000000"/>
                </a:solidFill>
                <a:latin typeface="Courier New" pitchFamily="49" charset="0"/>
                <a:cs typeface="Courier New" pitchFamily="49" charset="0"/>
              </a:rPr>
              <a:t>int</a:t>
            </a:r>
            <a:r>
              <a:rPr lang="en-US" sz="2000" b="1" dirty="0">
                <a:solidFill>
                  <a:srgbClr val="000000"/>
                </a:solidFill>
                <a:latin typeface="Courier New" pitchFamily="49" charset="0"/>
                <a:cs typeface="Courier New" pitchFamily="49" charset="0"/>
              </a:rPr>
              <a:t> </a:t>
            </a:r>
            <a:r>
              <a:rPr lang="en-US" sz="2000" b="1" dirty="0" err="1">
                <a:solidFill>
                  <a:srgbClr val="000000"/>
                </a:solidFill>
                <a:latin typeface="Courier New" pitchFamily="49" charset="0"/>
                <a:cs typeface="Courier New" pitchFamily="49" charset="0"/>
              </a:rPr>
              <a:t>i</a:t>
            </a:r>
            <a:r>
              <a:rPr lang="en-US" sz="2000" b="1" dirty="0">
                <a:solidFill>
                  <a:srgbClr val="000000"/>
                </a:solidFill>
                <a:latin typeface="Courier New" pitchFamily="49" charset="0"/>
                <a:cs typeface="Courier New" pitchFamily="49" charset="0"/>
              </a:rPr>
              <a:t>=0; </a:t>
            </a:r>
            <a:r>
              <a:rPr lang="en-US" sz="2000" b="1" dirty="0" err="1">
                <a:solidFill>
                  <a:srgbClr val="000000"/>
                </a:solidFill>
                <a:latin typeface="Courier New" pitchFamily="49" charset="0"/>
                <a:cs typeface="Courier New" pitchFamily="49" charset="0"/>
              </a:rPr>
              <a:t>i</a:t>
            </a:r>
            <a:r>
              <a:rPr lang="en-US" sz="2000" b="1" dirty="0">
                <a:solidFill>
                  <a:srgbClr val="000000"/>
                </a:solidFill>
                <a:latin typeface="Courier New" pitchFamily="49" charset="0"/>
                <a:cs typeface="Courier New" pitchFamily="49" charset="0"/>
              </a:rPr>
              <a:t>&lt;N; </a:t>
            </a:r>
            <a:r>
              <a:rPr lang="en-US" sz="2000" b="1" dirty="0" err="1">
                <a:solidFill>
                  <a:srgbClr val="000000"/>
                </a:solidFill>
                <a:latin typeface="Courier New" pitchFamily="49" charset="0"/>
                <a:cs typeface="Courier New" pitchFamily="49" charset="0"/>
              </a:rPr>
              <a:t>i</a:t>
            </a:r>
            <a:r>
              <a:rPr lang="en-US" sz="2000" b="1" dirty="0">
                <a:solidFill>
                  <a:srgbClr val="000000"/>
                </a:solidFill>
                <a:latin typeface="Courier New" pitchFamily="49" charset="0"/>
                <a:cs typeface="Courier New" pitchFamily="49" charset="0"/>
              </a:rPr>
              <a:t>++)</a:t>
            </a:r>
          </a:p>
          <a:p>
            <a:r>
              <a:rPr lang="en-US" sz="2000" b="1" dirty="0">
                <a:solidFill>
                  <a:srgbClr val="000000"/>
                </a:solidFill>
                <a:latin typeface="Courier New" pitchFamily="49" charset="0"/>
                <a:cs typeface="Courier New" pitchFamily="49" charset="0"/>
              </a:rPr>
              <a:t>  ...</a:t>
            </a:r>
          </a:p>
          <a:p>
            <a:r>
              <a:rPr lang="en-US" sz="2000" b="1" dirty="0">
                <a:solidFill>
                  <a:srgbClr val="76B900"/>
                </a:solidFill>
                <a:latin typeface="Courier New" pitchFamily="49" charset="0"/>
                <a:cs typeface="Courier New" pitchFamily="49" charset="0"/>
              </a:rPr>
              <a:t>#pragma </a:t>
            </a:r>
            <a:r>
              <a:rPr lang="en-US" sz="2000" b="1" dirty="0" err="1">
                <a:solidFill>
                  <a:srgbClr val="76B900"/>
                </a:solidFill>
                <a:latin typeface="Courier New" pitchFamily="49" charset="0"/>
                <a:cs typeface="Courier New" pitchFamily="49" charset="0"/>
              </a:rPr>
              <a:t>acc</a:t>
            </a:r>
            <a:r>
              <a:rPr lang="en-US" sz="2000" b="1" dirty="0">
                <a:solidFill>
                  <a:srgbClr val="76B900"/>
                </a:solidFill>
                <a:latin typeface="Courier New" pitchFamily="49" charset="0"/>
                <a:cs typeface="Courier New" pitchFamily="49" charset="0"/>
              </a:rPr>
              <a:t> wait(1</a:t>
            </a:r>
            <a:r>
              <a:rPr lang="en-US" sz="2000" b="1" dirty="0" smtClean="0">
                <a:solidFill>
                  <a:srgbClr val="76B900"/>
                </a:solidFill>
                <a:latin typeface="Courier New" pitchFamily="49" charset="0"/>
                <a:cs typeface="Courier New" pitchFamily="49" charset="0"/>
              </a:rPr>
              <a:t>)</a:t>
            </a:r>
            <a:r>
              <a:rPr lang="en-US" sz="2000" b="1" dirty="0">
                <a:solidFill>
                  <a:srgbClr val="76B900"/>
                </a:solidFill>
                <a:latin typeface="Courier New" pitchFamily="49" charset="0"/>
                <a:cs typeface="Courier New" pitchFamily="49" charset="0"/>
              </a:rPr>
              <a:t> </a:t>
            </a:r>
            <a:endParaRPr lang="en-US" sz="2000" b="1" dirty="0" smtClean="0">
              <a:solidFill>
                <a:srgbClr val="76B900"/>
              </a:solidFill>
              <a:latin typeface="Courier New" pitchFamily="49" charset="0"/>
              <a:cs typeface="Courier New" pitchFamily="49" charset="0"/>
            </a:endParaRPr>
          </a:p>
          <a:p>
            <a:r>
              <a:rPr lang="en-US" sz="2000" b="1" dirty="0" smtClean="0">
                <a:solidFill>
                  <a:srgbClr val="000000"/>
                </a:solidFill>
                <a:latin typeface="Courier New" pitchFamily="49" charset="0"/>
                <a:cs typeface="Courier New" pitchFamily="49" charset="0"/>
              </a:rPr>
              <a:t>for(</a:t>
            </a:r>
            <a:r>
              <a:rPr lang="en-US" sz="2000" b="1" dirty="0" err="1" smtClean="0">
                <a:solidFill>
                  <a:srgbClr val="000000"/>
                </a:solidFill>
                <a:latin typeface="Courier New" pitchFamily="49" charset="0"/>
                <a:cs typeface="Courier New" pitchFamily="49" charset="0"/>
              </a:rPr>
              <a:t>int</a:t>
            </a:r>
            <a:r>
              <a:rPr lang="en-US" sz="2000" b="1" dirty="0" smtClean="0">
                <a:solidFill>
                  <a:srgbClr val="000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i=0; i&lt;N; i++)</a:t>
            </a:r>
          </a:p>
          <a:p>
            <a:endParaRPr lang="en-US" sz="2000" b="1" dirty="0">
              <a:solidFill>
                <a:srgbClr val="505050"/>
              </a:solidFill>
              <a:latin typeface="Courier New" pitchFamily="49" charset="0"/>
              <a:cs typeface="Courier New" pitchFamily="49" charset="0"/>
            </a:endParaRPr>
          </a:p>
        </p:txBody>
      </p:sp>
      <p:sp>
        <p:nvSpPr>
          <p:cNvPr id="6" name="Rounded Rectangle 5"/>
          <p:cNvSpPr/>
          <p:nvPr/>
        </p:nvSpPr>
        <p:spPr>
          <a:xfrm>
            <a:off x="7632480" y="3401590"/>
            <a:ext cx="2757437" cy="2351663"/>
          </a:xfrm>
          <a:prstGeom prst="roundRect">
            <a:avLst/>
          </a:prstGeom>
          <a:solidFill>
            <a:schemeClr val="tx1"/>
          </a:solidFill>
          <a:ln>
            <a:solidFill>
              <a:schemeClr val="tx2"/>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solidFill>
                  <a:srgbClr val="000000"/>
                </a:solidFill>
              </a:rPr>
              <a:t>If </a:t>
            </a:r>
            <a:r>
              <a:rPr lang="en-US" sz="2000" i="1" dirty="0" smtClean="0">
                <a:solidFill>
                  <a:srgbClr val="000000"/>
                </a:solidFill>
              </a:rPr>
              <a:t>n</a:t>
            </a:r>
            <a:r>
              <a:rPr lang="en-US" sz="2000" dirty="0" smtClean="0">
                <a:solidFill>
                  <a:srgbClr val="000000"/>
                </a:solidFill>
              </a:rPr>
              <a:t> is not specified, </a:t>
            </a:r>
            <a:r>
              <a:rPr lang="en-US" sz="2000" i="1" dirty="0" err="1" smtClean="0">
                <a:solidFill>
                  <a:srgbClr val="000000"/>
                </a:solidFill>
              </a:rPr>
              <a:t>async</a:t>
            </a:r>
            <a:r>
              <a:rPr lang="en-US" sz="2000" dirty="0" smtClean="0">
                <a:solidFill>
                  <a:srgbClr val="000000"/>
                </a:solidFill>
              </a:rPr>
              <a:t> will go into a default queue and </a:t>
            </a:r>
            <a:r>
              <a:rPr lang="en-US" sz="2000" i="1" dirty="0" smtClean="0">
                <a:solidFill>
                  <a:srgbClr val="000000"/>
                </a:solidFill>
              </a:rPr>
              <a:t>wait</a:t>
            </a:r>
            <a:r>
              <a:rPr lang="en-US" sz="2000" dirty="0" smtClean="0">
                <a:solidFill>
                  <a:srgbClr val="000000"/>
                </a:solidFill>
              </a:rPr>
              <a:t> will wait all previously queued work.</a:t>
            </a:r>
            <a:endParaRPr lang="en-US" sz="2000" dirty="0">
              <a:solidFill>
                <a:srgbClr val="000000"/>
              </a:solidFill>
            </a:endParaRPr>
          </a:p>
        </p:txBody>
      </p:sp>
    </p:spTree>
    <p:extLst>
      <p:ext uri="{BB962C8B-B14F-4D97-AF65-F5344CB8AC3E}">
        <p14:creationId xmlns:p14="http://schemas.microsoft.com/office/powerpoint/2010/main" val="244269872"/>
      </p:ext>
    </p:extLst>
  </p:cSld>
  <p:clrMapOvr>
    <a:masterClrMapping/>
  </p:clrMapOvr>
  <mc:AlternateContent xmlns:mc="http://schemas.openxmlformats.org/markup-compatibility/2006" xmlns:p14="http://schemas.microsoft.com/office/powerpoint/2010/main">
    <mc:Choice Requires="p14">
      <p:transition spd="med" p14:dur="700" advTm="72119">
        <p:fade/>
      </p:transition>
    </mc:Choice>
    <mc:Fallback xmlns="">
      <p:transition spd="med" advTm="72119">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50" y="510664"/>
            <a:ext cx="9976104" cy="590931"/>
          </a:xfrm>
        </p:spPr>
        <p:txBody>
          <a:bodyPr/>
          <a:lstStyle/>
          <a:p>
            <a:r>
              <a:rPr lang="en-US" dirty="0"/>
              <a:t>Step </a:t>
            </a:r>
            <a:r>
              <a:rPr lang="en-US" dirty="0" smtClean="0"/>
              <a:t>4: </a:t>
            </a:r>
            <a:r>
              <a:rPr lang="en-US" dirty="0"/>
              <a:t>Go Asynchronous</a:t>
            </a:r>
          </a:p>
        </p:txBody>
      </p:sp>
      <p:sp>
        <p:nvSpPr>
          <p:cNvPr id="3" name="Content Placeholder 2"/>
          <p:cNvSpPr>
            <a:spLocks noGrp="1"/>
          </p:cNvSpPr>
          <p:nvPr>
            <p:ph idx="1"/>
          </p:nvPr>
        </p:nvSpPr>
        <p:spPr>
          <a:xfrm>
            <a:off x="516750" y="1367161"/>
            <a:ext cx="6665285" cy="4454799"/>
          </a:xfrm>
        </p:spPr>
        <p:txBody>
          <a:bodyPr/>
          <a:lstStyle/>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31</a:t>
            </a:r>
            <a:r>
              <a:rPr lang="en-US" sz="1800" b="1" dirty="0" smtClean="0">
                <a:solidFill>
                  <a:schemeClr val="tx2">
                    <a:lumMod val="50000"/>
                  </a:schemeClr>
                </a:solidFill>
                <a:latin typeface="Courier New" panose="02070309020205020404" pitchFamily="49" charset="0"/>
                <a:cs typeface="Courier New" panose="02070309020205020404" pitchFamily="49" charset="0"/>
              </a:rPr>
              <a:t> </a:t>
            </a:r>
            <a:r>
              <a:rPr lang="en-US" sz="1800" b="1" dirty="0">
                <a:solidFill>
                  <a:schemeClr val="tx2">
                    <a:lumMod val="50000"/>
                  </a:schemeClr>
                </a:solidFill>
                <a:latin typeface="Courier New" panose="02070309020205020404" pitchFamily="49" charset="0"/>
                <a:cs typeface="Courier New" panose="02070309020205020404" pitchFamily="49" charset="0"/>
              </a:rPr>
              <a:t>#pragma </a:t>
            </a:r>
            <a:r>
              <a:rPr lang="en-US" sz="1800" b="1" dirty="0" err="1">
                <a:solidFill>
                  <a:schemeClr val="tx2">
                    <a:lumMod val="50000"/>
                  </a:schemeClr>
                </a:solidFill>
                <a:latin typeface="Courier New" panose="02070309020205020404" pitchFamily="49" charset="0"/>
                <a:cs typeface="Courier New" panose="02070309020205020404" pitchFamily="49" charset="0"/>
              </a:rPr>
              <a:t>acc</a:t>
            </a:r>
            <a:r>
              <a:rPr lang="en-US" sz="1800" b="1" dirty="0">
                <a:solidFill>
                  <a:schemeClr val="tx2">
                    <a:lumMod val="50000"/>
                  </a:schemeClr>
                </a:solidFill>
                <a:latin typeface="Courier New" panose="02070309020205020404" pitchFamily="49" charset="0"/>
                <a:cs typeface="Courier New" panose="02070309020205020404" pitchFamily="49" charset="0"/>
              </a:rPr>
              <a:t> data create(image[:bytes])</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32 for(</a:t>
            </a:r>
            <a:r>
              <a:rPr lang="en-US" sz="1800" b="1" dirty="0" err="1" smtClean="0">
                <a:latin typeface="Courier New" panose="02070309020205020404" pitchFamily="49" charset="0"/>
                <a:cs typeface="Courier New" panose="02070309020205020404" pitchFamily="49" charset="0"/>
              </a:rPr>
              <a:t>int</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block=0; block &lt; </a:t>
            </a:r>
            <a:r>
              <a:rPr lang="en-US" sz="1800" b="1" dirty="0" err="1">
                <a:latin typeface="Courier New" panose="02070309020205020404" pitchFamily="49" charset="0"/>
                <a:cs typeface="Courier New" panose="02070309020205020404" pitchFamily="49" charset="0"/>
              </a:rPr>
              <a:t>numblocks</a:t>
            </a:r>
            <a:r>
              <a:rPr lang="en-US" sz="1800" b="1" dirty="0">
                <a:latin typeface="Courier New" panose="02070309020205020404" pitchFamily="49" charset="0"/>
                <a:cs typeface="Courier New" panose="02070309020205020404" pitchFamily="49" charset="0"/>
              </a:rPr>
              <a:t>; block++)</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33 {</a:t>
            </a:r>
            <a:endParaRPr lang="en-US" sz="18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34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ystart</a:t>
            </a:r>
            <a:r>
              <a:rPr lang="en-US" sz="1800" b="1" dirty="0">
                <a:latin typeface="Courier New" panose="02070309020205020404" pitchFamily="49" charset="0"/>
                <a:cs typeface="Courier New" panose="02070309020205020404" pitchFamily="49" charset="0"/>
              </a:rPr>
              <a:t> = block * </a:t>
            </a:r>
            <a:r>
              <a:rPr lang="en-US" sz="1800" b="1" dirty="0" err="1">
                <a:latin typeface="Courier New" panose="02070309020205020404" pitchFamily="49" charset="0"/>
                <a:cs typeface="Courier New" panose="02070309020205020404" pitchFamily="49" charset="0"/>
              </a:rPr>
              <a:t>blocksize</a:t>
            </a:r>
            <a:r>
              <a:rPr lang="en-US" sz="18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35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yend</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ystart</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blocksize</a:t>
            </a:r>
            <a:r>
              <a:rPr lang="en-US" sz="18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36</a:t>
            </a:r>
            <a:r>
              <a:rPr lang="en-US" sz="1800" b="1" dirty="0" smtClean="0">
                <a:solidFill>
                  <a:schemeClr val="bg2"/>
                </a:solidFill>
                <a:latin typeface="Courier New" panose="02070309020205020404" pitchFamily="49" charset="0"/>
                <a:cs typeface="Courier New" panose="02070309020205020404" pitchFamily="49" charset="0"/>
              </a:rPr>
              <a:t> </a:t>
            </a:r>
            <a:r>
              <a:rPr lang="en-US" sz="1800" b="1" dirty="0">
                <a:solidFill>
                  <a:schemeClr val="tx2">
                    <a:lumMod val="50000"/>
                  </a:schemeClr>
                </a:solidFill>
                <a:latin typeface="Courier New" panose="02070309020205020404" pitchFamily="49" charset="0"/>
                <a:cs typeface="Courier New" panose="02070309020205020404" pitchFamily="49" charset="0"/>
              </a:rPr>
              <a:t>#pragma </a:t>
            </a:r>
            <a:r>
              <a:rPr lang="en-US" sz="1800" b="1" dirty="0" err="1">
                <a:solidFill>
                  <a:schemeClr val="tx2">
                    <a:lumMod val="50000"/>
                  </a:schemeClr>
                </a:solidFill>
                <a:latin typeface="Courier New" panose="02070309020205020404" pitchFamily="49" charset="0"/>
                <a:cs typeface="Courier New" panose="02070309020205020404" pitchFamily="49" charset="0"/>
              </a:rPr>
              <a:t>acc</a:t>
            </a:r>
            <a:r>
              <a:rPr lang="en-US" sz="1800" b="1" dirty="0">
                <a:solidFill>
                  <a:schemeClr val="tx2">
                    <a:lumMod val="50000"/>
                  </a:schemeClr>
                </a:solidFill>
                <a:latin typeface="Courier New" panose="02070309020205020404" pitchFamily="49" charset="0"/>
                <a:cs typeface="Courier New" panose="02070309020205020404" pitchFamily="49" charset="0"/>
              </a:rPr>
              <a:t> parallel loop </a:t>
            </a:r>
            <a:r>
              <a:rPr lang="en-US" sz="1800" b="1" dirty="0" err="1" smtClean="0">
                <a:solidFill>
                  <a:schemeClr val="tx2"/>
                </a:solidFill>
                <a:latin typeface="Courier New" panose="02070309020205020404" pitchFamily="49" charset="0"/>
                <a:cs typeface="Courier New" panose="02070309020205020404" pitchFamily="49" charset="0"/>
              </a:rPr>
              <a:t>async</a:t>
            </a:r>
            <a:r>
              <a:rPr lang="en-US" sz="1800" b="1" dirty="0" smtClean="0">
                <a:solidFill>
                  <a:schemeClr val="tx2"/>
                </a:solidFill>
                <a:latin typeface="Courier New" panose="02070309020205020404" pitchFamily="49" charset="0"/>
                <a:cs typeface="Courier New" panose="02070309020205020404" pitchFamily="49" charset="0"/>
              </a:rPr>
              <a:t>(block%2)</a:t>
            </a:r>
            <a:endParaRPr lang="en-US" sz="1800" b="1" dirty="0">
              <a:solidFill>
                <a:schemeClr val="tx2"/>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37   </a:t>
            </a:r>
            <a:r>
              <a:rPr lang="en-US" sz="1800" b="1" dirty="0">
                <a:latin typeface="Courier New" panose="02070309020205020404" pitchFamily="49" charset="0"/>
                <a:cs typeface="Courier New" panose="02070309020205020404" pitchFamily="49" charset="0"/>
              </a:rPr>
              <a:t>for(</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y=</a:t>
            </a:r>
            <a:r>
              <a:rPr lang="en-US" sz="1800" b="1" dirty="0" err="1">
                <a:latin typeface="Courier New" panose="02070309020205020404" pitchFamily="49" charset="0"/>
                <a:cs typeface="Courier New" panose="02070309020205020404" pitchFamily="49" charset="0"/>
              </a:rPr>
              <a:t>ystart;y</a:t>
            </a: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yend;y</a:t>
            </a:r>
            <a:r>
              <a:rPr lang="en-US" sz="18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38     </a:t>
            </a:r>
            <a:r>
              <a:rPr lang="en-US" sz="1800" b="1" dirty="0">
                <a:latin typeface="Courier New" panose="02070309020205020404" pitchFamily="49" charset="0"/>
                <a:cs typeface="Courier New" panose="02070309020205020404" pitchFamily="49" charset="0"/>
              </a:rPr>
              <a:t>for(</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x=0;x&lt;</a:t>
            </a:r>
            <a:r>
              <a:rPr lang="en-US" sz="1800" b="1" dirty="0" err="1">
                <a:latin typeface="Courier New" panose="02070309020205020404" pitchFamily="49" charset="0"/>
                <a:cs typeface="Courier New" panose="02070309020205020404" pitchFamily="49" charset="0"/>
              </a:rPr>
              <a:t>WIDTH;x</a:t>
            </a:r>
            <a:r>
              <a:rPr lang="en-US" sz="1800" b="1" dirty="0">
                <a:latin typeface="Courier New" panose="02070309020205020404" pitchFamily="49" charset="0"/>
                <a:cs typeface="Courier New" panose="02070309020205020404" pitchFamily="49" charset="0"/>
              </a:rPr>
              <a:t>++) {</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39       </a:t>
            </a:r>
            <a:r>
              <a:rPr lang="en-US" sz="1800" b="1" dirty="0">
                <a:latin typeface="Courier New" panose="02070309020205020404" pitchFamily="49" charset="0"/>
                <a:cs typeface="Courier New" panose="02070309020205020404" pitchFamily="49" charset="0"/>
              </a:rPr>
              <a:t>image[y*</a:t>
            </a:r>
            <a:r>
              <a:rPr lang="en-US" sz="1800" b="1" dirty="0" err="1">
                <a:latin typeface="Courier New" panose="02070309020205020404" pitchFamily="49" charset="0"/>
                <a:cs typeface="Courier New" panose="02070309020205020404" pitchFamily="49" charset="0"/>
              </a:rPr>
              <a:t>WIDTH+x</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mandelbrot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x,y</a:t>
            </a:r>
            <a:r>
              <a:rPr lang="en-US" sz="18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40     </a:t>
            </a:r>
            <a:r>
              <a:rPr lang="en-US" sz="18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41   </a:t>
            </a:r>
            <a:r>
              <a:rPr lang="en-US" sz="1800" b="1" dirty="0">
                <a:latin typeface="Courier New" panose="02070309020205020404" pitchFamily="49" charset="0"/>
                <a:cs typeface="Courier New" panose="02070309020205020404" pitchFamily="49" charset="0"/>
              </a:rPr>
              <a:t>}</a:t>
            </a: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42 </a:t>
            </a:r>
            <a:r>
              <a:rPr lang="en-US" sz="1800" b="1" dirty="0">
                <a:solidFill>
                  <a:schemeClr val="tx2">
                    <a:lumMod val="50000"/>
                  </a:schemeClr>
                </a:solidFill>
                <a:latin typeface="Courier New" panose="02070309020205020404" pitchFamily="49" charset="0"/>
                <a:cs typeface="Courier New" panose="02070309020205020404" pitchFamily="49" charset="0"/>
              </a:rPr>
              <a:t>#pragma </a:t>
            </a:r>
            <a:r>
              <a:rPr lang="en-US" sz="1800" b="1" dirty="0" err="1">
                <a:solidFill>
                  <a:schemeClr val="tx2">
                    <a:lumMod val="50000"/>
                  </a:schemeClr>
                </a:solidFill>
                <a:latin typeface="Courier New" panose="02070309020205020404" pitchFamily="49" charset="0"/>
                <a:cs typeface="Courier New" panose="02070309020205020404" pitchFamily="49" charset="0"/>
              </a:rPr>
              <a:t>acc</a:t>
            </a:r>
            <a:r>
              <a:rPr lang="en-US" sz="1800" b="1" dirty="0">
                <a:solidFill>
                  <a:schemeClr val="tx2">
                    <a:lumMod val="50000"/>
                  </a:schemeClr>
                </a:solidFill>
                <a:latin typeface="Courier New" panose="02070309020205020404" pitchFamily="49" charset="0"/>
                <a:cs typeface="Courier New" panose="02070309020205020404" pitchFamily="49" charset="0"/>
              </a:rPr>
              <a:t> update </a:t>
            </a:r>
            <a:endParaRPr lang="en-US" sz="1800" b="1" dirty="0" smtClean="0">
              <a:solidFill>
                <a:schemeClr val="tx2">
                  <a:lumMod val="50000"/>
                </a:schemeClr>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a:solidFill>
                  <a:schemeClr val="tx2">
                    <a:lumMod val="50000"/>
                  </a:schemeClr>
                </a:solidFill>
                <a:latin typeface="Courier New" panose="02070309020205020404" pitchFamily="49" charset="0"/>
                <a:cs typeface="Courier New" panose="02070309020205020404" pitchFamily="49" charset="0"/>
              </a:rPr>
              <a:t> </a:t>
            </a:r>
            <a:r>
              <a:rPr lang="en-US" sz="1800" b="1" dirty="0" smtClean="0">
                <a:solidFill>
                  <a:schemeClr val="tx2">
                    <a:lumMod val="50000"/>
                  </a:schemeClr>
                </a:solidFill>
                <a:latin typeface="Courier New" panose="02070309020205020404" pitchFamily="49" charset="0"/>
                <a:cs typeface="Courier New" panose="02070309020205020404" pitchFamily="49" charset="0"/>
              </a:rPr>
              <a:t>  self(image[</a:t>
            </a:r>
            <a:r>
              <a:rPr lang="en-US" sz="1800" b="1" dirty="0" err="1" smtClean="0">
                <a:solidFill>
                  <a:schemeClr val="tx2">
                    <a:lumMod val="50000"/>
                  </a:schemeClr>
                </a:solidFill>
                <a:latin typeface="Courier New" panose="02070309020205020404" pitchFamily="49" charset="0"/>
                <a:cs typeface="Courier New" panose="02070309020205020404" pitchFamily="49" charset="0"/>
              </a:rPr>
              <a:t>ystart</a:t>
            </a:r>
            <a:r>
              <a:rPr lang="en-US" sz="1800" b="1" dirty="0" smtClean="0">
                <a:solidFill>
                  <a:schemeClr val="tx2">
                    <a:lumMod val="50000"/>
                  </a:schemeClr>
                </a:solidFill>
                <a:latin typeface="Courier New" panose="02070309020205020404" pitchFamily="49" charset="0"/>
                <a:cs typeface="Courier New" panose="02070309020205020404" pitchFamily="49" charset="0"/>
              </a:rPr>
              <a:t>*WIDTH:WIDTH*</a:t>
            </a:r>
            <a:r>
              <a:rPr lang="en-US" sz="1800" b="1" dirty="0" err="1" smtClean="0">
                <a:solidFill>
                  <a:schemeClr val="tx2">
                    <a:lumMod val="50000"/>
                  </a:schemeClr>
                </a:solidFill>
                <a:latin typeface="Courier New" panose="02070309020205020404" pitchFamily="49" charset="0"/>
                <a:cs typeface="Courier New" panose="02070309020205020404" pitchFamily="49" charset="0"/>
              </a:rPr>
              <a:t>blocksize</a:t>
            </a:r>
            <a:r>
              <a:rPr lang="en-US" sz="1800" b="1" dirty="0">
                <a:solidFill>
                  <a:schemeClr val="tx2">
                    <a:lumMod val="50000"/>
                  </a:schemeClr>
                </a:solidFill>
                <a:latin typeface="Courier New" panose="02070309020205020404" pitchFamily="49" charset="0"/>
                <a:cs typeface="Courier New" panose="02070309020205020404" pitchFamily="49" charset="0"/>
              </a:rPr>
              <a:t>]) </a:t>
            </a:r>
            <a:endParaRPr lang="en-US" sz="1800" b="1" dirty="0" smtClean="0">
              <a:solidFill>
                <a:schemeClr val="tx2">
                  <a:lumMod val="50000"/>
                </a:schemeClr>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a:solidFill>
                  <a:schemeClr val="tx2">
                    <a:lumMod val="50000"/>
                  </a:schemeClr>
                </a:solidFill>
                <a:latin typeface="Courier New" panose="02070309020205020404" pitchFamily="49" charset="0"/>
                <a:cs typeface="Courier New" panose="02070309020205020404" pitchFamily="49" charset="0"/>
              </a:rPr>
              <a:t> </a:t>
            </a:r>
            <a:r>
              <a:rPr lang="en-US" sz="1800" b="1" dirty="0" smtClean="0">
                <a:solidFill>
                  <a:schemeClr val="tx2">
                    <a:lumMod val="50000"/>
                  </a:schemeClr>
                </a:solidFill>
                <a:latin typeface="Courier New" panose="02070309020205020404" pitchFamily="49" charset="0"/>
                <a:cs typeface="Courier New" panose="02070309020205020404" pitchFamily="49" charset="0"/>
              </a:rPr>
              <a:t>  </a:t>
            </a:r>
            <a:r>
              <a:rPr lang="en-US" sz="1800" b="1" dirty="0" err="1" smtClean="0">
                <a:solidFill>
                  <a:schemeClr val="tx2"/>
                </a:solidFill>
                <a:latin typeface="Courier New" panose="02070309020205020404" pitchFamily="49" charset="0"/>
                <a:cs typeface="Courier New" panose="02070309020205020404" pitchFamily="49" charset="0"/>
              </a:rPr>
              <a:t>async</a:t>
            </a:r>
            <a:r>
              <a:rPr lang="en-US" sz="1800" b="1" dirty="0" smtClean="0">
                <a:solidFill>
                  <a:schemeClr val="tx2"/>
                </a:solidFill>
                <a:latin typeface="Courier New" panose="02070309020205020404" pitchFamily="49" charset="0"/>
                <a:cs typeface="Courier New" panose="02070309020205020404" pitchFamily="49" charset="0"/>
              </a:rPr>
              <a:t>(block%2)</a:t>
            </a:r>
            <a:endParaRPr lang="en-US" sz="1800" b="1" dirty="0">
              <a:solidFill>
                <a:schemeClr val="tx2"/>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43 }</a:t>
            </a:r>
            <a:endParaRPr lang="en-US" sz="1800" b="1" dirty="0">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1800" b="1" dirty="0" smtClean="0">
                <a:latin typeface="Courier New" panose="02070309020205020404" pitchFamily="49" charset="0"/>
                <a:cs typeface="Courier New" panose="02070309020205020404" pitchFamily="49" charset="0"/>
              </a:rPr>
              <a:t>44 </a:t>
            </a:r>
            <a:r>
              <a:rPr lang="en-US" sz="1800" b="1" dirty="0">
                <a:solidFill>
                  <a:schemeClr val="tx2"/>
                </a:solidFill>
                <a:latin typeface="Courier New" panose="02070309020205020404" pitchFamily="49" charset="0"/>
                <a:cs typeface="Courier New" panose="02070309020205020404" pitchFamily="49" charset="0"/>
              </a:rPr>
              <a:t>#pragma </a:t>
            </a:r>
            <a:r>
              <a:rPr lang="en-US" sz="1800" b="1" dirty="0" err="1">
                <a:solidFill>
                  <a:schemeClr val="tx2"/>
                </a:solidFill>
                <a:latin typeface="Courier New" panose="02070309020205020404" pitchFamily="49" charset="0"/>
                <a:cs typeface="Courier New" panose="02070309020205020404" pitchFamily="49" charset="0"/>
              </a:rPr>
              <a:t>acc</a:t>
            </a:r>
            <a:r>
              <a:rPr lang="en-US" sz="1800" b="1" dirty="0">
                <a:solidFill>
                  <a:schemeClr val="tx2"/>
                </a:solidFill>
                <a:latin typeface="Courier New" panose="02070309020205020404" pitchFamily="49" charset="0"/>
                <a:cs typeface="Courier New" panose="02070309020205020404" pitchFamily="49" charset="0"/>
              </a:rPr>
              <a:t> wait</a:t>
            </a:r>
          </a:p>
          <a:p>
            <a:pPr>
              <a:lnSpc>
                <a:spcPct val="100000"/>
              </a:lnSpc>
              <a:spcBef>
                <a:spcPts val="0"/>
              </a:spcBef>
              <a:spcAft>
                <a:spcPts val="0"/>
              </a:spcAft>
            </a:pPr>
            <a:endParaRPr lang="en-US" sz="1800" dirty="0">
              <a:solidFill>
                <a:schemeClr val="bg2"/>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endParaRPr lang="en-US" sz="1800" dirty="0"/>
          </a:p>
        </p:txBody>
      </p:sp>
      <p:sp>
        <p:nvSpPr>
          <p:cNvPr id="5" name="Content Placeholder 2"/>
          <p:cNvSpPr txBox="1">
            <a:spLocks/>
          </p:cNvSpPr>
          <p:nvPr/>
        </p:nvSpPr>
        <p:spPr bwMode="auto">
          <a:xfrm>
            <a:off x="6924583" y="1367161"/>
            <a:ext cx="3820441" cy="41892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342900" indent="-342900" defTabSz="914400">
              <a:buClr>
                <a:srgbClr val="B3B3B3"/>
              </a:buClr>
              <a:buFont typeface="Arial" panose="020B0604020202020204" pitchFamily="34" charset="0"/>
              <a:buChar char="•"/>
            </a:pPr>
            <a:r>
              <a:rPr lang="en-US" kern="0" dirty="0" smtClean="0">
                <a:solidFill>
                  <a:srgbClr val="000000"/>
                </a:solidFill>
              </a:rPr>
              <a:t>Make each parallel region asynchronous by placing in different queues.</a:t>
            </a:r>
          </a:p>
          <a:p>
            <a:pPr marL="342900" indent="-342900" defTabSz="914400">
              <a:buClr>
                <a:srgbClr val="B3B3B3"/>
              </a:buClr>
              <a:buFont typeface="Arial" panose="020B0604020202020204" pitchFamily="34" charset="0"/>
              <a:buChar char="•"/>
            </a:pPr>
            <a:r>
              <a:rPr lang="en-US" kern="0" dirty="0" smtClean="0">
                <a:solidFill>
                  <a:srgbClr val="000000"/>
                </a:solidFill>
              </a:rPr>
              <a:t>Make each update asynchronous by placing in same stream as the parallel region on which it depends</a:t>
            </a:r>
          </a:p>
          <a:p>
            <a:pPr marL="342900" indent="-342900" defTabSz="914400">
              <a:buClr>
                <a:srgbClr val="B3B3B3"/>
              </a:buClr>
              <a:buFont typeface="Arial" panose="020B0604020202020204" pitchFamily="34" charset="0"/>
              <a:buChar char="•"/>
            </a:pPr>
            <a:r>
              <a:rPr lang="en-US" kern="0" dirty="0" smtClean="0">
                <a:solidFill>
                  <a:srgbClr val="000000"/>
                </a:solidFill>
              </a:rPr>
              <a:t>Synchronize for all to complete.</a:t>
            </a:r>
          </a:p>
          <a:p>
            <a:pPr marL="342900" indent="-342900" defTabSz="914400">
              <a:buClr>
                <a:srgbClr val="B3B3B3"/>
              </a:buClr>
              <a:buFont typeface="Arial" panose="020B0604020202020204" pitchFamily="34" charset="0"/>
              <a:buChar char="•"/>
            </a:pPr>
            <a:r>
              <a:rPr lang="en-US" kern="0" dirty="0" smtClean="0">
                <a:solidFill>
                  <a:srgbClr val="000000"/>
                </a:solidFill>
              </a:rPr>
              <a:t>Check for correct results.</a:t>
            </a:r>
            <a:endParaRPr lang="en-US" kern="0" dirty="0">
              <a:solidFill>
                <a:srgbClr val="000000"/>
              </a:solidFill>
            </a:endParaRPr>
          </a:p>
        </p:txBody>
      </p:sp>
    </p:spTree>
    <p:extLst>
      <p:ext uri="{BB962C8B-B14F-4D97-AF65-F5344CB8AC3E}">
        <p14:creationId xmlns:p14="http://schemas.microsoft.com/office/powerpoint/2010/main" val="3402550276"/>
      </p:ext>
    </p:extLst>
  </p:cSld>
  <p:clrMapOvr>
    <a:masterClrMapping/>
  </p:clrMapOvr>
  <mc:AlternateContent xmlns:mc="http://schemas.openxmlformats.org/markup-compatibility/2006" xmlns:p14="http://schemas.microsoft.com/office/powerpoint/2010/main">
    <mc:Choice Requires="p14">
      <p:transition spd="med" p14:dur="700" advTm="42980">
        <p:fade/>
      </p:transition>
    </mc:Choice>
    <mc:Fallback xmlns="">
      <p:transition spd="med" advTm="4298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Pipelining</a:t>
            </a:r>
          </a:p>
        </p:txBody>
      </p:sp>
      <p:pic>
        <p:nvPicPr>
          <p:cNvPr id="9" name="Content Placeholder 8"/>
          <p:cNvPicPr>
            <a:picLocks noGrp="1" noChangeAspect="1"/>
          </p:cNvPicPr>
          <p:nvPr>
            <p:ph idx="1"/>
          </p:nvPr>
        </p:nvPicPr>
        <p:blipFill>
          <a:blip r:embed="rId2"/>
          <a:stretch>
            <a:fillRect/>
          </a:stretch>
        </p:blipFill>
        <p:spPr>
          <a:xfrm>
            <a:off x="674589" y="1898339"/>
            <a:ext cx="7992354" cy="3717925"/>
          </a:xfrm>
          <a:prstGeom prst="rect">
            <a:avLst/>
          </a:prstGeom>
        </p:spPr>
      </p:pic>
      <p:sp>
        <p:nvSpPr>
          <p:cNvPr id="8" name="Text Placeholder 7"/>
          <p:cNvSpPr>
            <a:spLocks noGrp="1"/>
          </p:cNvSpPr>
          <p:nvPr>
            <p:ph type="body" sz="quarter" idx="10"/>
          </p:nvPr>
        </p:nvSpPr>
        <p:spPr/>
        <p:txBody>
          <a:bodyPr/>
          <a:lstStyle/>
          <a:p>
            <a:endParaRPr lang="en-US"/>
          </a:p>
        </p:txBody>
      </p:sp>
      <p:sp>
        <p:nvSpPr>
          <p:cNvPr id="6" name="Rounded Rectangle 5"/>
          <p:cNvSpPr/>
          <p:nvPr/>
        </p:nvSpPr>
        <p:spPr>
          <a:xfrm>
            <a:off x="6188471" y="4082830"/>
            <a:ext cx="3489702" cy="1250934"/>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Notice the kernel launches seem to take differing amounts of time. What if we tried smaller blocks?</a:t>
            </a:r>
            <a:endParaRPr lang="en-US" dirty="0">
              <a:solidFill>
                <a:srgbClr val="000000"/>
              </a:solidFill>
            </a:endParaRPr>
          </a:p>
        </p:txBody>
      </p:sp>
      <p:sp>
        <p:nvSpPr>
          <p:cNvPr id="7" name="Rounded Rectangle 6"/>
          <p:cNvSpPr/>
          <p:nvPr/>
        </p:nvSpPr>
        <p:spPr>
          <a:xfrm>
            <a:off x="8589362" y="5240808"/>
            <a:ext cx="1773361" cy="564999"/>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Homework</a:t>
            </a:r>
            <a:endParaRPr lang="en-US" dirty="0">
              <a:solidFill>
                <a:srgbClr val="000000"/>
              </a:solidFill>
            </a:endParaRPr>
          </a:p>
        </p:txBody>
      </p:sp>
    </p:spTree>
    <p:extLst>
      <p:ext uri="{BB962C8B-B14F-4D97-AF65-F5344CB8AC3E}">
        <p14:creationId xmlns:p14="http://schemas.microsoft.com/office/powerpoint/2010/main" val="3025980486"/>
      </p:ext>
    </p:extLst>
  </p:cSld>
  <p:clrMapOvr>
    <a:masterClrMapping/>
  </p:clrMapOvr>
  <mc:AlternateContent xmlns:mc="http://schemas.openxmlformats.org/markup-compatibility/2006" xmlns:p14="http://schemas.microsoft.com/office/powerpoint/2010/main">
    <mc:Choice Requires="p14">
      <p:transition spd="med" p14:dur="700" advTm="70512">
        <p:fade/>
      </p:transition>
    </mc:Choice>
    <mc:Fallback xmlns="">
      <p:transition spd="med" advTm="70512">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2790634"/>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smtClean="0">
                <a:solidFill>
                  <a:schemeClr val="tx1"/>
                </a:solidFill>
              </a:rPr>
              <a:t>Course Syllabus</a:t>
            </a:r>
          </a:p>
        </p:txBody>
      </p:sp>
      <p:sp>
        <p:nvSpPr>
          <p:cNvPr id="7" name="TextBox 6"/>
          <p:cNvSpPr txBox="1"/>
          <p:nvPr/>
        </p:nvSpPr>
        <p:spPr>
          <a:xfrm>
            <a:off x="4896464" y="861894"/>
            <a:ext cx="5751871" cy="44781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900"/>
              </a:spcAft>
            </a:pPr>
            <a:r>
              <a:rPr lang="en-US" sz="2000" dirty="0" smtClean="0">
                <a:solidFill>
                  <a:schemeClr val="tx2"/>
                </a:solidFill>
              </a:rPr>
              <a:t>Oct 1: 	</a:t>
            </a:r>
            <a:r>
              <a:rPr lang="en-US" sz="2000" dirty="0" smtClean="0">
                <a:solidFill>
                  <a:schemeClr val="bg1"/>
                </a:solidFill>
              </a:rPr>
              <a:t>Introduction </a:t>
            </a:r>
            <a:r>
              <a:rPr lang="en-US" sz="2000" dirty="0">
                <a:solidFill>
                  <a:schemeClr val="bg1"/>
                </a:solidFill>
              </a:rPr>
              <a:t>to OpenACC</a:t>
            </a:r>
          </a:p>
          <a:p>
            <a:pPr>
              <a:lnSpc>
                <a:spcPct val="90000"/>
              </a:lnSpc>
              <a:spcBef>
                <a:spcPts val="900"/>
              </a:spcBef>
              <a:spcAft>
                <a:spcPts val="900"/>
              </a:spcAft>
            </a:pPr>
            <a:r>
              <a:rPr lang="en-US" sz="2000" dirty="0" smtClean="0">
                <a:solidFill>
                  <a:schemeClr val="tx2"/>
                </a:solidFill>
              </a:rPr>
              <a:t>Oct 6: 	</a:t>
            </a:r>
            <a:r>
              <a:rPr lang="en-US" sz="2000" dirty="0" smtClean="0">
                <a:solidFill>
                  <a:schemeClr val="bg1"/>
                </a:solidFill>
              </a:rPr>
              <a:t>Office </a:t>
            </a:r>
            <a:r>
              <a:rPr lang="en-US" sz="2000" dirty="0">
                <a:solidFill>
                  <a:schemeClr val="bg1"/>
                </a:solidFill>
              </a:rPr>
              <a:t>Hours</a:t>
            </a:r>
          </a:p>
          <a:p>
            <a:pPr>
              <a:lnSpc>
                <a:spcPct val="90000"/>
              </a:lnSpc>
              <a:spcBef>
                <a:spcPts val="900"/>
              </a:spcBef>
              <a:spcAft>
                <a:spcPts val="900"/>
              </a:spcAft>
            </a:pPr>
            <a:r>
              <a:rPr lang="en-US" sz="2000" dirty="0" smtClean="0">
                <a:solidFill>
                  <a:schemeClr val="tx2"/>
                </a:solidFill>
              </a:rPr>
              <a:t>Oct 15: </a:t>
            </a:r>
            <a:r>
              <a:rPr lang="en-US" sz="2000" dirty="0">
                <a:solidFill>
                  <a:schemeClr val="bg1"/>
                </a:solidFill>
              </a:rPr>
              <a:t>Profiling and Parallelizing with the </a:t>
            </a:r>
            <a:r>
              <a:rPr lang="en-US" sz="2000" dirty="0" smtClean="0">
                <a:solidFill>
                  <a:schemeClr val="bg1"/>
                </a:solidFill>
              </a:rPr>
              <a:t>				OpenACC </a:t>
            </a:r>
            <a:r>
              <a:rPr lang="en-US" sz="2000" dirty="0">
                <a:solidFill>
                  <a:schemeClr val="bg1"/>
                </a:solidFill>
              </a:rPr>
              <a:t>Toolkit</a:t>
            </a:r>
          </a:p>
          <a:p>
            <a:pPr>
              <a:lnSpc>
                <a:spcPct val="90000"/>
              </a:lnSpc>
              <a:spcBef>
                <a:spcPts val="900"/>
              </a:spcBef>
              <a:spcAft>
                <a:spcPts val="900"/>
              </a:spcAft>
            </a:pPr>
            <a:r>
              <a:rPr lang="en-US" sz="2000" dirty="0" smtClean="0">
                <a:solidFill>
                  <a:schemeClr val="tx2"/>
                </a:solidFill>
              </a:rPr>
              <a:t>Oct 20: </a:t>
            </a:r>
            <a:r>
              <a:rPr lang="en-US" sz="2000" dirty="0">
                <a:solidFill>
                  <a:schemeClr val="bg1"/>
                </a:solidFill>
              </a:rPr>
              <a:t>Office Hours</a:t>
            </a:r>
          </a:p>
          <a:p>
            <a:pPr>
              <a:lnSpc>
                <a:spcPct val="90000"/>
              </a:lnSpc>
              <a:spcBef>
                <a:spcPts val="900"/>
              </a:spcBef>
              <a:spcAft>
                <a:spcPts val="900"/>
              </a:spcAft>
            </a:pPr>
            <a:r>
              <a:rPr lang="en-US" sz="2000" dirty="0" smtClean="0">
                <a:solidFill>
                  <a:schemeClr val="tx2"/>
                </a:solidFill>
              </a:rPr>
              <a:t>Oct 29:</a:t>
            </a:r>
            <a:r>
              <a:rPr lang="en-US" sz="2000" dirty="0" smtClean="0">
                <a:solidFill>
                  <a:schemeClr val="bg1"/>
                </a:solidFill>
              </a:rPr>
              <a:t> </a:t>
            </a:r>
            <a:r>
              <a:rPr lang="en-US" sz="2000" dirty="0">
                <a:solidFill>
                  <a:schemeClr val="bg1"/>
                </a:solidFill>
              </a:rPr>
              <a:t>Expressing Data Locality </a:t>
            </a:r>
            <a:r>
              <a:rPr lang="en-US" sz="2000" dirty="0" smtClean="0">
                <a:solidFill>
                  <a:schemeClr val="bg1"/>
                </a:solidFill>
              </a:rPr>
              <a:t>and 					Optimizations with </a:t>
            </a:r>
            <a:r>
              <a:rPr lang="en-US" sz="2000" dirty="0">
                <a:solidFill>
                  <a:schemeClr val="bg1"/>
                </a:solidFill>
              </a:rPr>
              <a:t>OpenACC</a:t>
            </a:r>
          </a:p>
          <a:p>
            <a:pPr>
              <a:lnSpc>
                <a:spcPct val="90000"/>
              </a:lnSpc>
              <a:spcBef>
                <a:spcPts val="900"/>
              </a:spcBef>
              <a:spcAft>
                <a:spcPts val="900"/>
              </a:spcAft>
            </a:pPr>
            <a:r>
              <a:rPr lang="en-US" sz="2000" dirty="0" smtClean="0">
                <a:solidFill>
                  <a:schemeClr val="tx2"/>
                </a:solidFill>
              </a:rPr>
              <a:t>Nov 3: 	</a:t>
            </a:r>
            <a:r>
              <a:rPr lang="en-US" sz="2000" dirty="0" smtClean="0">
                <a:solidFill>
                  <a:schemeClr val="bg1"/>
                </a:solidFill>
              </a:rPr>
              <a:t>Office </a:t>
            </a:r>
            <a:r>
              <a:rPr lang="en-US" sz="2000" dirty="0">
                <a:solidFill>
                  <a:schemeClr val="bg1"/>
                </a:solidFill>
              </a:rPr>
              <a:t>Hours</a:t>
            </a:r>
          </a:p>
          <a:p>
            <a:pPr>
              <a:lnSpc>
                <a:spcPct val="90000"/>
              </a:lnSpc>
              <a:spcBef>
                <a:spcPts val="900"/>
              </a:spcBef>
              <a:spcAft>
                <a:spcPts val="900"/>
              </a:spcAft>
            </a:pPr>
            <a:r>
              <a:rPr lang="en-US" sz="2000" dirty="0" smtClean="0">
                <a:solidFill>
                  <a:schemeClr val="tx2"/>
                </a:solidFill>
              </a:rPr>
              <a:t>Nov 12: </a:t>
            </a:r>
            <a:r>
              <a:rPr lang="en-US" sz="2000" dirty="0" smtClean="0">
                <a:solidFill>
                  <a:schemeClr val="bg1"/>
                </a:solidFill>
              </a:rPr>
              <a:t>Advanced </a:t>
            </a:r>
            <a:r>
              <a:rPr lang="en-US" sz="2000" dirty="0">
                <a:solidFill>
                  <a:schemeClr val="bg1"/>
                </a:solidFill>
              </a:rPr>
              <a:t>OpenACC Techniques</a:t>
            </a:r>
          </a:p>
          <a:p>
            <a:pPr>
              <a:lnSpc>
                <a:spcPct val="90000"/>
              </a:lnSpc>
              <a:spcBef>
                <a:spcPts val="900"/>
              </a:spcBef>
              <a:spcAft>
                <a:spcPts val="900"/>
              </a:spcAft>
            </a:pPr>
            <a:r>
              <a:rPr lang="en-US" sz="2000" dirty="0" smtClean="0">
                <a:solidFill>
                  <a:schemeClr val="tx2"/>
                </a:solidFill>
              </a:rPr>
              <a:t>Nov 24: </a:t>
            </a:r>
            <a:r>
              <a:rPr lang="en-US" sz="2000" dirty="0">
                <a:solidFill>
                  <a:schemeClr val="bg1"/>
                </a:solidFill>
              </a:rPr>
              <a:t>Office Hours</a:t>
            </a:r>
          </a:p>
        </p:txBody>
      </p:sp>
      <p:sp>
        <p:nvSpPr>
          <p:cNvPr id="3" name="TextBox 2"/>
          <p:cNvSpPr txBox="1"/>
          <p:nvPr/>
        </p:nvSpPr>
        <p:spPr>
          <a:xfrm>
            <a:off x="171449" y="5622528"/>
            <a:ext cx="4143375"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Recordings</a:t>
            </a:r>
            <a:r>
              <a:rPr lang="en-US" dirty="0">
                <a:solidFill>
                  <a:schemeClr val="tx1"/>
                </a:solidFill>
              </a:rPr>
              <a:t>: </a:t>
            </a:r>
            <a:r>
              <a:rPr lang="en-US" sz="1400" dirty="0">
                <a:solidFill>
                  <a:schemeClr val="tx1"/>
                </a:solidFill>
              </a:rPr>
              <a:t>https://</a:t>
            </a:r>
            <a:r>
              <a:rPr lang="en-US" sz="1400" dirty="0" smtClean="0">
                <a:solidFill>
                  <a:schemeClr val="tx1"/>
                </a:solidFill>
              </a:rPr>
              <a:t>developer.nvidia.com/openacc-course</a:t>
            </a:r>
          </a:p>
        </p:txBody>
      </p:sp>
      <p:sp>
        <p:nvSpPr>
          <p:cNvPr id="8" name="Rectangle 7"/>
          <p:cNvSpPr/>
          <p:nvPr/>
        </p:nvSpPr>
        <p:spPr>
          <a:xfrm>
            <a:off x="4834244" y="4371975"/>
            <a:ext cx="5876310" cy="4762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982402"/>
      </p:ext>
    </p:extLst>
  </p:cSld>
  <p:clrMapOvr>
    <a:masterClrMapping/>
  </p:clrMapOvr>
  <mc:AlternateContent xmlns:mc="http://schemas.openxmlformats.org/markup-compatibility/2006" xmlns:p14="http://schemas.microsoft.com/office/powerpoint/2010/main">
    <mc:Choice Requires="p14">
      <p:transition spd="med" p14:dur="700" advTm="20502">
        <p:fade/>
      </p:transition>
    </mc:Choice>
    <mc:Fallback xmlns="">
      <p:transition spd="med" advTm="20502">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Mandelbrot</a:t>
            </a:r>
            <a:endParaRPr lang="en-US" dirty="0"/>
          </a:p>
        </p:txBody>
      </p:sp>
      <p:sp>
        <p:nvSpPr>
          <p:cNvPr id="3" name="Content Placeholder 2"/>
          <p:cNvSpPr>
            <a:spLocks noGrp="1"/>
          </p:cNvSpPr>
          <p:nvPr>
            <p:ph idx="1"/>
          </p:nvPr>
        </p:nvSpPr>
        <p:spPr/>
        <p:txBody>
          <a:bodyPr/>
          <a:lstStyle/>
          <a:p>
            <a:r>
              <a:rPr lang="en-US" dirty="0" smtClean="0"/>
              <a:t>The Homework for this case study is available </a:t>
            </a:r>
            <a:r>
              <a:rPr lang="en-US" dirty="0"/>
              <a:t>in the “Pipelining Work on the GPU with OpenACC</a:t>
            </a:r>
            <a:r>
              <a:rPr lang="en-US" dirty="0" smtClean="0"/>
              <a:t>“ lab </a:t>
            </a:r>
            <a:r>
              <a:rPr lang="en-US" dirty="0"/>
              <a:t>at </a:t>
            </a:r>
            <a:r>
              <a:rPr lang="en-US" dirty="0">
                <a:hlinkClick r:id="rId2"/>
              </a:rPr>
              <a:t>https://nvidia.qwiklab.com</a:t>
            </a:r>
            <a:r>
              <a:rPr lang="en-US" dirty="0" smtClean="0">
                <a:hlinkClick r:id="rId2"/>
              </a:rPr>
              <a:t>/</a:t>
            </a:r>
            <a:r>
              <a:rPr lang="en-US" dirty="0" smtClean="0"/>
              <a:t> and consists of 4 steps</a:t>
            </a:r>
          </a:p>
          <a:p>
            <a:pPr marL="457200" indent="-457200">
              <a:buFont typeface="+mj-lt"/>
              <a:buAutoNum type="arabicPeriod"/>
            </a:pPr>
            <a:r>
              <a:rPr lang="en-US" dirty="0" smtClean="0"/>
              <a:t>Use OpenACC </a:t>
            </a:r>
            <a:r>
              <a:rPr lang="en-US" b="1" dirty="0" smtClean="0">
                <a:solidFill>
                  <a:schemeClr val="tx2"/>
                </a:solidFill>
                <a:latin typeface="Courier New" panose="02070309020205020404" pitchFamily="49" charset="0"/>
                <a:cs typeface="Courier New" panose="02070309020205020404" pitchFamily="49" charset="0"/>
              </a:rPr>
              <a:t>routine</a:t>
            </a:r>
            <a:r>
              <a:rPr lang="en-US" dirty="0" smtClean="0">
                <a:solidFill>
                  <a:schemeClr val="tx2"/>
                </a:solidFill>
              </a:rPr>
              <a:t> </a:t>
            </a:r>
            <a:r>
              <a:rPr lang="en-US" dirty="0" smtClean="0"/>
              <a:t>and </a:t>
            </a:r>
            <a:r>
              <a:rPr lang="en-US" b="1" dirty="0" smtClean="0">
                <a:solidFill>
                  <a:schemeClr val="tx2"/>
                </a:solidFill>
                <a:latin typeface="Courier New" panose="02070309020205020404" pitchFamily="49" charset="0"/>
                <a:cs typeface="Courier New" panose="02070309020205020404" pitchFamily="49" charset="0"/>
              </a:rPr>
              <a:t>parallel loop </a:t>
            </a:r>
            <a:r>
              <a:rPr lang="en-US" dirty="0" smtClean="0"/>
              <a:t>or </a:t>
            </a:r>
            <a:r>
              <a:rPr lang="en-US" b="1" dirty="0" smtClean="0">
                <a:solidFill>
                  <a:schemeClr val="tx2"/>
                </a:solidFill>
                <a:latin typeface="Courier New" panose="02070309020205020404" pitchFamily="49" charset="0"/>
                <a:cs typeface="Courier New" panose="02070309020205020404" pitchFamily="49" charset="0"/>
              </a:rPr>
              <a:t>kernels</a:t>
            </a:r>
            <a:r>
              <a:rPr lang="en-US" dirty="0" smtClean="0"/>
              <a:t> directive to make generate the image on the GPU.</a:t>
            </a:r>
          </a:p>
          <a:p>
            <a:pPr marL="457200" indent="-457200">
              <a:buFont typeface="+mj-lt"/>
              <a:buAutoNum type="arabicPeriod"/>
            </a:pPr>
            <a:r>
              <a:rPr lang="en-US" dirty="0" smtClean="0"/>
              <a:t>Break the image creation into blocks by adding a blocking loop around the existing loops and changing the “y” loop to operate on blocks.</a:t>
            </a:r>
          </a:p>
          <a:p>
            <a:pPr marL="457200" indent="-457200">
              <a:buFont typeface="+mj-lt"/>
              <a:buAutoNum type="arabicPeriod"/>
            </a:pPr>
            <a:r>
              <a:rPr lang="en-US" dirty="0" smtClean="0"/>
              <a:t>Change the data region to </a:t>
            </a:r>
            <a:r>
              <a:rPr lang="en-US" i="1" dirty="0" smtClean="0">
                <a:solidFill>
                  <a:srgbClr val="92D050"/>
                </a:solidFill>
              </a:rPr>
              <a:t>create</a:t>
            </a:r>
            <a:r>
              <a:rPr lang="en-US" dirty="0" smtClean="0">
                <a:solidFill>
                  <a:srgbClr val="92D050"/>
                </a:solidFill>
              </a:rPr>
              <a:t> </a:t>
            </a:r>
            <a:r>
              <a:rPr lang="en-US" dirty="0" smtClean="0"/>
              <a:t>the image array and use the </a:t>
            </a:r>
            <a:r>
              <a:rPr lang="en-US" i="1" dirty="0" smtClean="0"/>
              <a:t>update</a:t>
            </a:r>
            <a:r>
              <a:rPr lang="en-US" dirty="0" smtClean="0"/>
              <a:t> directive to copy each block back upon completion.</a:t>
            </a:r>
          </a:p>
          <a:p>
            <a:pPr marL="457200" indent="-457200">
              <a:buFont typeface="+mj-lt"/>
              <a:buAutoNum type="arabicPeriod"/>
            </a:pPr>
            <a:r>
              <a:rPr lang="en-US" dirty="0" smtClean="0"/>
              <a:t>Use the block numbers to place blocks in multiple </a:t>
            </a:r>
            <a:r>
              <a:rPr lang="en-US" i="1" dirty="0" err="1" smtClean="0">
                <a:solidFill>
                  <a:srgbClr val="92D050"/>
                </a:solidFill>
              </a:rPr>
              <a:t>async</a:t>
            </a:r>
            <a:r>
              <a:rPr lang="en-US" dirty="0" smtClean="0">
                <a:solidFill>
                  <a:srgbClr val="92D050"/>
                </a:solidFill>
              </a:rPr>
              <a:t> </a:t>
            </a:r>
            <a:r>
              <a:rPr lang="en-US" dirty="0" smtClean="0"/>
              <a:t>queues and </a:t>
            </a:r>
            <a:r>
              <a:rPr lang="en-US" i="1" dirty="0" smtClean="0">
                <a:solidFill>
                  <a:srgbClr val="92D050"/>
                </a:solidFill>
              </a:rPr>
              <a:t>wait</a:t>
            </a:r>
            <a:r>
              <a:rPr lang="en-US" dirty="0" smtClean="0">
                <a:solidFill>
                  <a:srgbClr val="92D050"/>
                </a:solidFill>
              </a:rPr>
              <a:t> </a:t>
            </a:r>
            <a:r>
              <a:rPr lang="en-US" dirty="0" smtClean="0"/>
              <a:t>for all queues to complete. Experiment with the number of blocks and queues.</a:t>
            </a:r>
          </a:p>
        </p:txBody>
      </p:sp>
      <p:sp>
        <p:nvSpPr>
          <p:cNvPr id="4" name="Text Placeholder 3"/>
          <p:cNvSpPr>
            <a:spLocks noGrp="1"/>
          </p:cNvSpPr>
          <p:nvPr>
            <p:ph type="body" sz="quarter" idx="10"/>
          </p:nvPr>
        </p:nvSpPr>
        <p:spPr/>
        <p:txBody>
          <a:bodyPr/>
          <a:lstStyle/>
          <a:p>
            <a:r>
              <a:rPr lang="en-US" dirty="0" smtClean="0"/>
              <a:t>Homework</a:t>
            </a:r>
            <a:endParaRPr lang="en-US" dirty="0"/>
          </a:p>
        </p:txBody>
      </p:sp>
    </p:spTree>
    <p:extLst>
      <p:ext uri="{BB962C8B-B14F-4D97-AF65-F5344CB8AC3E}">
        <p14:creationId xmlns:p14="http://schemas.microsoft.com/office/powerpoint/2010/main" val="521858740"/>
      </p:ext>
    </p:extLst>
  </p:cSld>
  <p:clrMapOvr>
    <a:masterClrMapping/>
  </p:clrMapOvr>
  <mc:AlternateContent xmlns:mc="http://schemas.openxmlformats.org/markup-compatibility/2006" xmlns:p14="http://schemas.microsoft.com/office/powerpoint/2010/main">
    <mc:Choice Requires="p14">
      <p:transition spd="med" p14:dur="700" advTm="2638">
        <p:fade/>
      </p:transition>
    </mc:Choice>
    <mc:Fallback xmlns="">
      <p:transition spd="med" advTm="2638">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Multi-GPU Programming</a:t>
            </a:r>
            <a:endParaRPr lang="en-US" dirty="0"/>
          </a:p>
        </p:txBody>
      </p:sp>
    </p:spTree>
    <p:extLst>
      <p:ext uri="{BB962C8B-B14F-4D97-AF65-F5344CB8AC3E}">
        <p14:creationId xmlns:p14="http://schemas.microsoft.com/office/powerpoint/2010/main" val="3238724159"/>
      </p:ext>
    </p:extLst>
  </p:cSld>
  <p:clrMapOvr>
    <a:masterClrMapping/>
  </p:clrMapOvr>
  <mc:AlternateContent xmlns:mc="http://schemas.openxmlformats.org/markup-compatibility/2006" xmlns:p14="http://schemas.microsoft.com/office/powerpoint/2010/main">
    <mc:Choice Requires="p14">
      <p:transition spd="med" p14:dur="700" advTm="25346">
        <p:fade/>
      </p:transition>
    </mc:Choice>
    <mc:Fallback xmlns="">
      <p:transition spd="med" advTm="25346">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Multi-GPU </a:t>
            </a:r>
            <a:r>
              <a:rPr lang="en-US" dirty="0" smtClean="0"/>
              <a:t>OpenACC </a:t>
            </a:r>
            <a:r>
              <a:rPr lang="en-US" smtClean="0"/>
              <a:t>(Single-threaded)</a:t>
            </a:r>
            <a:endParaRPr lang="en-US" dirty="0"/>
          </a:p>
        </p:txBody>
      </p:sp>
      <p:sp>
        <p:nvSpPr>
          <p:cNvPr id="6" name="Content Placeholder 2"/>
          <p:cNvSpPr txBox="1">
            <a:spLocks/>
          </p:cNvSpPr>
          <p:nvPr/>
        </p:nvSpPr>
        <p:spPr bwMode="auto">
          <a:xfrm>
            <a:off x="498348" y="1207477"/>
            <a:ext cx="9152357" cy="4920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i="0" u="none">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=0;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 &lt; 2 ;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solidFill>
                  <a:schemeClr val="tx2"/>
                </a:solidFill>
                <a:latin typeface="Courier New" panose="02070309020205020404" pitchFamily="49" charset="0"/>
                <a:cs typeface="Courier New" panose="02070309020205020404" pitchFamily="49" charset="0"/>
              </a:rPr>
              <a:t>acc_set_device_num</a:t>
            </a:r>
            <a:r>
              <a:rPr lang="en-US" sz="1050" b="1" kern="0" dirty="0" smtClean="0">
                <a:solidFill>
                  <a:schemeClr val="tx2"/>
                </a:solidFill>
                <a:latin typeface="Courier New" panose="02070309020205020404" pitchFamily="49" charset="0"/>
                <a:cs typeface="Courier New" panose="02070309020205020404" pitchFamily="49" charset="0"/>
              </a:rPr>
              <a:t>(</a:t>
            </a:r>
            <a:r>
              <a:rPr lang="en-US" sz="1050" b="1" kern="0" dirty="0" err="1" smtClean="0">
                <a:solidFill>
                  <a:schemeClr val="tx2"/>
                </a:solidFill>
                <a:latin typeface="Courier New" panose="02070309020205020404" pitchFamily="49" charset="0"/>
                <a:cs typeface="Courier New" panose="02070309020205020404" pitchFamily="49" charset="0"/>
              </a:rPr>
              <a:t>gpu,acc_device_nvidia</a:t>
            </a:r>
            <a:r>
              <a:rPr lang="en-US" sz="1050" b="1" kern="0" dirty="0" smtClean="0">
                <a:solidFill>
                  <a:schemeClr val="tx2"/>
                </a:solidFill>
                <a:latin typeface="Courier New" panose="02070309020205020404" pitchFamily="49" charset="0"/>
                <a:cs typeface="Courier New" panose="02070309020205020404" pitchFamily="49" charset="0"/>
              </a:rPr>
              <a:t>);</a:t>
            </a:r>
            <a:endParaRPr lang="en-US" sz="1050" b="1" kern="0" dirty="0" smtClean="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enter data create(image[:bytes])</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endParaRPr lang="en-US" sz="1050" b="1" kern="0" dirty="0" smtClean="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block=0; block &lt; </a:t>
            </a:r>
            <a:r>
              <a:rPr lang="en-US" sz="1050" b="1" kern="0" dirty="0" err="1" smtClean="0">
                <a:latin typeface="Courier New" panose="02070309020205020404" pitchFamily="49" charset="0"/>
                <a:cs typeface="Courier New" panose="02070309020205020404" pitchFamily="49" charset="0"/>
              </a:rPr>
              <a:t>numblocks</a:t>
            </a:r>
            <a:r>
              <a:rPr lang="en-US" sz="1050" b="1" kern="0" dirty="0" smtClean="0">
                <a:latin typeface="Courier New" panose="02070309020205020404" pitchFamily="49" charset="0"/>
                <a:cs typeface="Courier New" panose="02070309020205020404" pitchFamily="49" charset="0"/>
              </a:rPr>
              <a:t>; block++)</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ystart</a:t>
            </a:r>
            <a:r>
              <a:rPr lang="en-US" sz="1050" b="1" kern="0" dirty="0" smtClean="0">
                <a:latin typeface="Courier New" panose="02070309020205020404" pitchFamily="49" charset="0"/>
                <a:cs typeface="Courier New" panose="02070309020205020404" pitchFamily="49" charset="0"/>
              </a:rPr>
              <a:t> = block * </a:t>
            </a:r>
            <a:r>
              <a:rPr lang="en-US" sz="1050" b="1" kern="0" dirty="0" err="1" smtClean="0">
                <a:latin typeface="Courier New" panose="02070309020205020404" pitchFamily="49" charset="0"/>
                <a:cs typeface="Courier New" panose="02070309020205020404" pitchFamily="49" charset="0"/>
              </a:rPr>
              <a:t>blocksize</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yend</a:t>
            </a:r>
            <a:r>
              <a:rPr lang="en-US" sz="1050" b="1" kern="0" dirty="0" smtClean="0">
                <a:latin typeface="Courier New" panose="02070309020205020404" pitchFamily="49" charset="0"/>
                <a:cs typeface="Courier New" panose="02070309020205020404" pitchFamily="49" charset="0"/>
              </a:rPr>
              <a:t>   = </a:t>
            </a:r>
            <a:r>
              <a:rPr lang="en-US" sz="1050" b="1" kern="0" dirty="0" err="1" smtClean="0">
                <a:latin typeface="Courier New" panose="02070309020205020404" pitchFamily="49" charset="0"/>
                <a:cs typeface="Courier New" panose="02070309020205020404" pitchFamily="49" charset="0"/>
              </a:rPr>
              <a:t>ystart</a:t>
            </a:r>
            <a:r>
              <a:rPr lang="en-US" sz="1050" b="1" kern="0" dirty="0" smtClean="0">
                <a:latin typeface="Courier New" panose="02070309020205020404" pitchFamily="49" charset="0"/>
                <a:cs typeface="Courier New" panose="02070309020205020404" pitchFamily="49" charset="0"/>
              </a:rPr>
              <a:t> + </a:t>
            </a:r>
            <a:r>
              <a:rPr lang="en-US" sz="1050" b="1" kern="0" dirty="0" err="1" smtClean="0">
                <a:latin typeface="Courier New" panose="02070309020205020404" pitchFamily="49" charset="0"/>
                <a:cs typeface="Courier New" panose="02070309020205020404" pitchFamily="49" charset="0"/>
              </a:rPr>
              <a:t>blocksize</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solidFill>
                  <a:schemeClr val="tx2"/>
                </a:solidFill>
                <a:latin typeface="Courier New" panose="02070309020205020404" pitchFamily="49" charset="0"/>
                <a:cs typeface="Courier New" panose="02070309020205020404" pitchFamily="49" charset="0"/>
              </a:rPr>
              <a:t>acc_set_device_num</a:t>
            </a:r>
            <a:r>
              <a:rPr lang="en-US" sz="1050" b="1" kern="0" dirty="0" smtClean="0">
                <a:solidFill>
                  <a:schemeClr val="tx2"/>
                </a:solidFill>
                <a:latin typeface="Courier New" panose="02070309020205020404" pitchFamily="49" charset="0"/>
                <a:cs typeface="Courier New" panose="02070309020205020404" pitchFamily="49" charset="0"/>
              </a:rPr>
              <a:t>(block%2,acc_device_nvidia);</a:t>
            </a:r>
            <a:endParaRPr lang="en-US" sz="1050" b="1" kern="0" dirty="0" smtClean="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parallel loop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async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(block%2)</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y=</a:t>
            </a:r>
            <a:r>
              <a:rPr lang="en-US" sz="1050" b="1" kern="0" dirty="0" err="1" smtClean="0">
                <a:latin typeface="Courier New" panose="02070309020205020404" pitchFamily="49" charset="0"/>
                <a:cs typeface="Courier New" panose="02070309020205020404" pitchFamily="49" charset="0"/>
              </a:rPr>
              <a:t>ystart;y</a:t>
            </a:r>
            <a:r>
              <a:rPr lang="en-US" sz="1050" b="1" kern="0" dirty="0" smtClean="0">
                <a:latin typeface="Courier New" panose="02070309020205020404" pitchFamily="49" charset="0"/>
                <a:cs typeface="Courier New" panose="02070309020205020404" pitchFamily="49" charset="0"/>
              </a:rPr>
              <a:t>&lt;</a:t>
            </a:r>
            <a:r>
              <a:rPr lang="en-US" sz="1050" b="1" kern="0" dirty="0" err="1" smtClean="0">
                <a:latin typeface="Courier New" panose="02070309020205020404" pitchFamily="49" charset="0"/>
                <a:cs typeface="Courier New" panose="02070309020205020404" pitchFamily="49" charset="0"/>
              </a:rPr>
              <a:t>yend;y</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x=0;x&lt;</a:t>
            </a:r>
            <a:r>
              <a:rPr lang="en-US" sz="1050" b="1" kern="0" dirty="0" err="1" smtClean="0">
                <a:latin typeface="Courier New" panose="02070309020205020404" pitchFamily="49" charset="0"/>
                <a:cs typeface="Courier New" panose="02070309020205020404" pitchFamily="49" charset="0"/>
              </a:rPr>
              <a:t>WIDTH;x</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image[y*</a:t>
            </a:r>
            <a:r>
              <a:rPr lang="en-US" sz="1050" b="1" kern="0" dirty="0" err="1" smtClean="0">
                <a:latin typeface="Courier New" panose="02070309020205020404" pitchFamily="49" charset="0"/>
                <a:cs typeface="Courier New" panose="02070309020205020404" pitchFamily="49" charset="0"/>
              </a:rPr>
              <a:t>WIDTH+x</a:t>
            </a:r>
            <a:r>
              <a:rPr lang="en-US" sz="1050" b="1" kern="0" dirty="0" smtClean="0">
                <a:latin typeface="Courier New" panose="02070309020205020404" pitchFamily="49" charset="0"/>
                <a:cs typeface="Courier New" panose="02070309020205020404" pitchFamily="49" charset="0"/>
              </a:rPr>
              <a:t>]=</a:t>
            </a:r>
            <a:r>
              <a:rPr lang="en-US" sz="1050" b="1" kern="0" dirty="0" err="1" smtClean="0">
                <a:latin typeface="Courier New" panose="02070309020205020404" pitchFamily="49" charset="0"/>
                <a:cs typeface="Courier New" panose="02070309020205020404" pitchFamily="49" charset="0"/>
              </a:rPr>
              <a:t>mandelbrot</a:t>
            </a:r>
            <a:r>
              <a:rPr lang="en-US" sz="1050" b="1" kern="0" dirty="0" smtClean="0">
                <a:latin typeface="Courier New" panose="02070309020205020404" pitchFamily="49" charset="0"/>
                <a:cs typeface="Courier New" panose="02070309020205020404" pitchFamily="49" charset="0"/>
              </a:rPr>
              <a:t>(</a:t>
            </a:r>
            <a:r>
              <a:rPr lang="en-US" sz="1050" b="1" kern="0" dirty="0" err="1" smtClean="0">
                <a:latin typeface="Courier New" panose="02070309020205020404" pitchFamily="49" charset="0"/>
                <a:cs typeface="Courier New" panose="02070309020205020404" pitchFamily="49" charset="0"/>
              </a:rPr>
              <a:t>x,y</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update self(image[</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ystart</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*WIDTH:WIDTH*</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blocksize</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async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(block%2)</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=0;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 &lt; 2 ; </a:t>
            </a:r>
            <a:r>
              <a:rPr lang="en-US" sz="1050" b="1" kern="0" dirty="0" err="1" smtClean="0">
                <a:latin typeface="Courier New" panose="02070309020205020404" pitchFamily="49" charset="0"/>
                <a:cs typeface="Courier New" panose="02070309020205020404" pitchFamily="49" charset="0"/>
              </a:rPr>
              <a:t>gpu</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solidFill>
                  <a:schemeClr val="tx2"/>
                </a:solidFill>
                <a:latin typeface="Courier New" panose="02070309020205020404" pitchFamily="49" charset="0"/>
                <a:cs typeface="Courier New" panose="02070309020205020404" pitchFamily="49" charset="0"/>
              </a:rPr>
              <a:t>    </a:t>
            </a:r>
            <a:r>
              <a:rPr lang="en-US" sz="1050" b="1" kern="0" dirty="0" err="1" smtClean="0">
                <a:solidFill>
                  <a:schemeClr val="tx2"/>
                </a:solidFill>
                <a:latin typeface="Courier New" panose="02070309020205020404" pitchFamily="49" charset="0"/>
                <a:cs typeface="Courier New" panose="02070309020205020404" pitchFamily="49" charset="0"/>
              </a:rPr>
              <a:t>acc_set_device_num</a:t>
            </a:r>
            <a:r>
              <a:rPr lang="en-US" sz="1050" b="1" kern="0" dirty="0" smtClean="0">
                <a:solidFill>
                  <a:schemeClr val="tx2"/>
                </a:solidFill>
                <a:latin typeface="Courier New" panose="02070309020205020404" pitchFamily="49" charset="0"/>
                <a:cs typeface="Courier New" panose="02070309020205020404" pitchFamily="49" charset="0"/>
              </a:rPr>
              <a:t>(</a:t>
            </a:r>
            <a:r>
              <a:rPr lang="en-US" sz="1050" b="1" kern="0" dirty="0" err="1" smtClean="0">
                <a:solidFill>
                  <a:schemeClr val="tx2"/>
                </a:solidFill>
                <a:latin typeface="Courier New" panose="02070309020205020404" pitchFamily="49" charset="0"/>
                <a:cs typeface="Courier New" panose="02070309020205020404" pitchFamily="49" charset="0"/>
              </a:rPr>
              <a:t>gpu,acc_device_nvidia</a:t>
            </a:r>
            <a:r>
              <a:rPr lang="en-US" sz="1050" b="1" kern="0" dirty="0" smtClean="0">
                <a:solidFill>
                  <a:schemeClr val="tx2"/>
                </a:solidFill>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a:solidFill>
                  <a:schemeClr val="tx2">
                    <a:lumMod val="50000"/>
                  </a:schemeClr>
                </a:solidFill>
                <a:latin typeface="Courier New" panose="02070309020205020404" pitchFamily="49" charset="0"/>
                <a:cs typeface="Courier New" panose="02070309020205020404" pitchFamily="49" charset="0"/>
              </a:rPr>
              <a:t>acc</a:t>
            </a:r>
            <a:r>
              <a:rPr lang="en-US" sz="1050" b="1" kern="0" dirty="0">
                <a:solidFill>
                  <a:schemeClr val="tx2">
                    <a:lumMod val="50000"/>
                  </a:schemeClr>
                </a:solidFill>
                <a:latin typeface="Courier New" panose="02070309020205020404" pitchFamily="49" charset="0"/>
                <a:cs typeface="Courier New" panose="02070309020205020404" pitchFamily="49" charset="0"/>
              </a:rPr>
              <a:t> wait</a:t>
            </a:r>
          </a:p>
          <a:p>
            <a:pPr defTabSz="914400">
              <a:lnSpc>
                <a:spcPct val="120000"/>
              </a:lnSpc>
              <a:spcBef>
                <a:spcPts val="0"/>
              </a:spcBef>
              <a:spcAft>
                <a:spcPts val="0"/>
              </a:spcAft>
            </a:pPr>
            <a:r>
              <a:rPr lang="en-US" sz="1050" b="1" kern="0" dirty="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a:solidFill>
                  <a:schemeClr val="tx2">
                    <a:lumMod val="50000"/>
                  </a:schemeClr>
                </a:solidFill>
                <a:latin typeface="Courier New" panose="02070309020205020404" pitchFamily="49" charset="0"/>
                <a:cs typeface="Courier New" panose="02070309020205020404" pitchFamily="49" charset="0"/>
              </a:rPr>
              <a:t>acc</a:t>
            </a:r>
            <a:r>
              <a:rPr lang="en-US" sz="1050" b="1" kern="0" dirty="0">
                <a:solidFill>
                  <a:schemeClr val="tx2">
                    <a:lumMod val="50000"/>
                  </a:schemeClr>
                </a:solidFill>
                <a:latin typeface="Courier New" panose="02070309020205020404" pitchFamily="49" charset="0"/>
                <a:cs typeface="Courier New" panose="02070309020205020404" pitchFamily="49" charset="0"/>
              </a:rPr>
              <a:t> exit data delete(image)</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endParaRPr lang="en-US" sz="1050" b="1" kern="0" dirty="0">
              <a:latin typeface="Courier New" panose="02070309020205020404" pitchFamily="49" charset="0"/>
              <a:cs typeface="Courier New" panose="02070309020205020404" pitchFamily="49" charset="0"/>
            </a:endParaRPr>
          </a:p>
        </p:txBody>
      </p:sp>
      <p:sp>
        <p:nvSpPr>
          <p:cNvPr id="7" name="Line Callout 1 6"/>
          <p:cNvSpPr/>
          <p:nvPr/>
        </p:nvSpPr>
        <p:spPr>
          <a:xfrm>
            <a:off x="6322140" y="1408954"/>
            <a:ext cx="3587857" cy="929899"/>
          </a:xfrm>
          <a:prstGeom prst="borderCallout1">
            <a:avLst>
              <a:gd name="adj1" fmla="val 47917"/>
              <a:gd name="adj2" fmla="val -558"/>
              <a:gd name="adj3" fmla="val 52035"/>
              <a:gd name="adj4" fmla="val -58504"/>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Allocate space on each device</a:t>
            </a:r>
            <a:endParaRPr lang="en-US" dirty="0">
              <a:solidFill>
                <a:srgbClr val="000000"/>
              </a:solidFill>
            </a:endParaRPr>
          </a:p>
        </p:txBody>
      </p:sp>
      <p:sp>
        <p:nvSpPr>
          <p:cNvPr id="8" name="Line Callout 1 7"/>
          <p:cNvSpPr/>
          <p:nvPr/>
        </p:nvSpPr>
        <p:spPr>
          <a:xfrm>
            <a:off x="6322140" y="2885104"/>
            <a:ext cx="3587857" cy="929899"/>
          </a:xfrm>
          <a:prstGeom prst="borderCallout1">
            <a:avLst>
              <a:gd name="adj1" fmla="val 47917"/>
              <a:gd name="adj2" fmla="val -558"/>
              <a:gd name="adj3" fmla="val 43975"/>
              <a:gd name="adj4" fmla="val -48059"/>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Alternate devices per block</a:t>
            </a:r>
            <a:endParaRPr lang="en-US" dirty="0">
              <a:solidFill>
                <a:srgbClr val="000000"/>
              </a:solidFill>
            </a:endParaRPr>
          </a:p>
        </p:txBody>
      </p:sp>
      <p:sp>
        <p:nvSpPr>
          <p:cNvPr id="9" name="Line Callout 1 8"/>
          <p:cNvSpPr/>
          <p:nvPr/>
        </p:nvSpPr>
        <p:spPr>
          <a:xfrm>
            <a:off x="6322140" y="4933223"/>
            <a:ext cx="3587857" cy="929899"/>
          </a:xfrm>
          <a:prstGeom prst="borderCallout1">
            <a:avLst>
              <a:gd name="adj1" fmla="val 47917"/>
              <a:gd name="adj2" fmla="val -558"/>
              <a:gd name="adj3" fmla="val 47500"/>
              <a:gd name="adj4" fmla="val -37901"/>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Clean up the devices</a:t>
            </a:r>
            <a:endParaRPr lang="en-US" dirty="0">
              <a:solidFill>
                <a:srgbClr val="000000"/>
              </a:solidFill>
            </a:endParaRPr>
          </a:p>
        </p:txBody>
      </p:sp>
    </p:spTree>
    <p:extLst>
      <p:ext uri="{BB962C8B-B14F-4D97-AF65-F5344CB8AC3E}">
        <p14:creationId xmlns:p14="http://schemas.microsoft.com/office/powerpoint/2010/main" val="3215072427"/>
      </p:ext>
    </p:extLst>
  </p:cSld>
  <p:clrMapOvr>
    <a:masterClrMapping/>
  </p:clrMapOvr>
  <mc:AlternateContent xmlns:mc="http://schemas.openxmlformats.org/markup-compatibility/2006" xmlns:p14="http://schemas.microsoft.com/office/powerpoint/2010/main">
    <mc:Choice Requires="p14">
      <p:transition spd="med" p14:dur="700" advTm="63689">
        <p:fade/>
      </p:transition>
    </mc:Choice>
    <mc:Fallback xmlns="">
      <p:transition spd="med" advTm="63689">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Multi-GPU Mandelbrot Profile</a:t>
            </a:r>
          </a:p>
        </p:txBody>
      </p:sp>
      <p:sp>
        <p:nvSpPr>
          <p:cNvPr id="4" name="Text Placeholder 3"/>
          <p:cNvSpPr>
            <a:spLocks noGrp="1"/>
          </p:cNvSpPr>
          <p:nvPr>
            <p:ph type="body" sz="quarter" idx="10"/>
          </p:nvPr>
        </p:nvSpPr>
        <p:spPr/>
        <p:txBody>
          <a:bodyPr/>
          <a:lstStyle/>
          <a:p>
            <a:endParaRPr lang="en-US"/>
          </a:p>
        </p:txBody>
      </p:sp>
      <p:pic>
        <p:nvPicPr>
          <p:cNvPr id="5" name="Content Placeholder 3"/>
          <p:cNvPicPr>
            <a:picLocks noGrp="1" noChangeAspect="1"/>
          </p:cNvPicPr>
          <p:nvPr>
            <p:ph idx="1"/>
          </p:nvPr>
        </p:nvPicPr>
        <p:blipFill>
          <a:blip r:embed="rId2"/>
          <a:stretch>
            <a:fillRect/>
          </a:stretch>
        </p:blipFill>
        <p:spPr>
          <a:xfrm>
            <a:off x="2286486" y="2103438"/>
            <a:ext cx="6409352" cy="3717925"/>
          </a:xfrm>
          <a:prstGeom prst="rect">
            <a:avLst/>
          </a:prstGeom>
        </p:spPr>
      </p:pic>
    </p:spTree>
    <p:extLst>
      <p:ext uri="{BB962C8B-B14F-4D97-AF65-F5344CB8AC3E}">
        <p14:creationId xmlns:p14="http://schemas.microsoft.com/office/powerpoint/2010/main" val="2734318322"/>
      </p:ext>
    </p:extLst>
  </p:cSld>
  <p:clrMapOvr>
    <a:masterClrMapping/>
  </p:clrMapOvr>
  <mc:AlternateContent xmlns:mc="http://schemas.openxmlformats.org/markup-compatibility/2006" xmlns:p14="http://schemas.microsoft.com/office/powerpoint/2010/main">
    <mc:Choice Requires="p14">
      <p:transition spd="med" p14:dur="700" advTm="14099">
        <p:fade/>
      </p:transition>
    </mc:Choice>
    <mc:Fallback xmlns="">
      <p:transition spd="med" advTm="14099">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Multi-GPU </a:t>
            </a:r>
            <a:r>
              <a:rPr lang="en-US" dirty="0" smtClean="0"/>
              <a:t>OpenACC with OpenMP</a:t>
            </a:r>
            <a:endParaRPr lang="en-US" dirty="0"/>
          </a:p>
        </p:txBody>
      </p:sp>
      <p:sp>
        <p:nvSpPr>
          <p:cNvPr id="6" name="Content Placeholder 2"/>
          <p:cNvSpPr txBox="1">
            <a:spLocks/>
          </p:cNvSpPr>
          <p:nvPr/>
        </p:nvSpPr>
        <p:spPr bwMode="auto">
          <a:xfrm>
            <a:off x="498348" y="1207477"/>
            <a:ext cx="9152357" cy="4920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i="0" u="none">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lnSpc>
                <a:spcPct val="120000"/>
              </a:lnSpc>
              <a:spcBef>
                <a:spcPts val="0"/>
              </a:spcBef>
              <a:spcAft>
                <a:spcPts val="0"/>
              </a:spcAft>
            </a:pPr>
            <a:r>
              <a:rPr lang="en-US" sz="1050" b="1" kern="0" dirty="0">
                <a:solidFill>
                  <a:schemeClr val="tx2">
                    <a:lumMod val="50000"/>
                  </a:schemeClr>
                </a:solidFill>
                <a:latin typeface="Courier New" panose="02070309020205020404" pitchFamily="49" charset="0"/>
                <a:cs typeface="Courier New" panose="02070309020205020404" pitchFamily="49" charset="0"/>
              </a:rPr>
              <a:t>#</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omp</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parallel</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a:latin typeface="Courier New" panose="02070309020205020404" pitchFamily="49" charset="0"/>
                <a:cs typeface="Courier New" panose="02070309020205020404" pitchFamily="49" charset="0"/>
              </a:rPr>
              <a:t>my_gpu</a:t>
            </a:r>
            <a:r>
              <a:rPr lang="en-US" sz="1050" b="1" kern="0" dirty="0">
                <a:latin typeface="Courier New" panose="02070309020205020404" pitchFamily="49" charset="0"/>
                <a:cs typeface="Courier New" panose="02070309020205020404" pitchFamily="49" charset="0"/>
              </a:rPr>
              <a:t> = </a:t>
            </a:r>
            <a:r>
              <a:rPr lang="en-US" sz="1050" b="1" kern="0" dirty="0" err="1">
                <a:latin typeface="Courier New" panose="02070309020205020404" pitchFamily="49" charset="0"/>
                <a:cs typeface="Courier New" panose="02070309020205020404" pitchFamily="49" charset="0"/>
              </a:rPr>
              <a:t>omp_get_thread_num</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solidFill>
                  <a:schemeClr val="tx2"/>
                </a:solidFill>
                <a:latin typeface="Courier New" panose="02070309020205020404" pitchFamily="49" charset="0"/>
                <a:cs typeface="Courier New" panose="02070309020205020404" pitchFamily="49" charset="0"/>
              </a:rPr>
              <a:t>  </a:t>
            </a:r>
            <a:r>
              <a:rPr lang="en-US" sz="1050" b="1" kern="0" dirty="0" err="1" smtClean="0">
                <a:solidFill>
                  <a:schemeClr val="tx2"/>
                </a:solidFill>
                <a:latin typeface="Courier New" panose="02070309020205020404" pitchFamily="49" charset="0"/>
                <a:cs typeface="Courier New" panose="02070309020205020404" pitchFamily="49" charset="0"/>
              </a:rPr>
              <a:t>acc_set_device_num</a:t>
            </a:r>
            <a:r>
              <a:rPr lang="en-US" sz="1050" b="1" kern="0" dirty="0" smtClean="0">
                <a:solidFill>
                  <a:schemeClr val="tx2"/>
                </a:solidFill>
                <a:latin typeface="Courier New" panose="02070309020205020404" pitchFamily="49" charset="0"/>
                <a:cs typeface="Courier New" panose="02070309020205020404" pitchFamily="49" charset="0"/>
              </a:rPr>
              <a:t>(</a:t>
            </a:r>
            <a:r>
              <a:rPr lang="en-US" sz="1050" b="1" kern="0" dirty="0" err="1" smtClean="0">
                <a:solidFill>
                  <a:schemeClr val="tx2"/>
                </a:solidFill>
                <a:latin typeface="Courier New" panose="02070309020205020404" pitchFamily="49" charset="0"/>
                <a:cs typeface="Courier New" panose="02070309020205020404" pitchFamily="49" charset="0"/>
              </a:rPr>
              <a:t>my_gpu,acc_device_nvidia</a:t>
            </a:r>
            <a:r>
              <a:rPr lang="en-US" sz="1050" b="1" kern="0" dirty="0">
                <a:solidFill>
                  <a:schemeClr val="tx2"/>
                </a:solidFill>
                <a:latin typeface="Courier New" panose="02070309020205020404" pitchFamily="49" charset="0"/>
                <a:cs typeface="Courier New" panose="02070309020205020404" pitchFamily="49" charset="0"/>
              </a:rPr>
              <a:t>);</a:t>
            </a:r>
            <a:endParaRPr lang="en-US" sz="1050" b="1" kern="0" dirty="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endParaRPr lang="de-DE" sz="1050" b="1" kern="0" dirty="0" smtClean="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de-DE" sz="1050" b="1" kern="0" dirty="0">
                <a:latin typeface="Courier New" panose="02070309020205020404" pitchFamily="49" charset="0"/>
                <a:cs typeface="Courier New" panose="02070309020205020404" pitchFamily="49" charset="0"/>
              </a:rPr>
              <a:t> </a:t>
            </a:r>
            <a:r>
              <a:rPr lang="de-DE" sz="1050" b="1" kern="0" dirty="0" smtClean="0">
                <a:latin typeface="Courier New" panose="02070309020205020404" pitchFamily="49" charset="0"/>
                <a:cs typeface="Courier New" panose="02070309020205020404" pitchFamily="49" charset="0"/>
              </a:rPr>
              <a:t> </a:t>
            </a:r>
            <a:r>
              <a:rPr lang="en-US" sz="1050" b="1" kern="0" dirty="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data create(image[0:HEIGHT*WIDTH])</a:t>
            </a:r>
          </a:p>
          <a:p>
            <a:pPr defTabSz="914400">
              <a:lnSpc>
                <a:spcPct val="120000"/>
              </a:lnSpc>
              <a:spcBef>
                <a:spcPts val="0"/>
              </a:spcBef>
              <a:spcAft>
                <a:spcPts val="0"/>
              </a:spcAft>
            </a:pPr>
            <a:r>
              <a:rPr lang="en-US" sz="1050" b="1" kern="0" dirty="0">
                <a:latin typeface="Courier New" panose="02070309020205020404" pitchFamily="49" charset="0"/>
                <a:cs typeface="Courier New" panose="02070309020205020404" pitchFamily="49" charset="0"/>
              </a:rPr>
              <a:t> </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a:latin typeface="Courier New" panose="02070309020205020404" pitchFamily="49" charset="0"/>
                <a:cs typeface="Courier New" panose="02070309020205020404" pitchFamily="49" charset="0"/>
              </a:rPr>
              <a:t>queue = 1</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de-DE" sz="1050" b="1" kern="0" dirty="0" smtClean="0">
                <a:latin typeface="Courier New" panose="02070309020205020404" pitchFamily="49" charset="0"/>
                <a:cs typeface="Courier New" panose="02070309020205020404" pitchFamily="49" charset="0"/>
              </a:rPr>
              <a:t>    </a:t>
            </a:r>
            <a:r>
              <a:rPr lang="en-US" sz="1050" b="1" kern="0" dirty="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a:solidFill>
                  <a:schemeClr val="tx2">
                    <a:lumMod val="50000"/>
                  </a:schemeClr>
                </a:solidFill>
                <a:latin typeface="Courier New" panose="02070309020205020404" pitchFamily="49" charset="0"/>
                <a:cs typeface="Courier New" panose="02070309020205020404" pitchFamily="49" charset="0"/>
              </a:rPr>
              <a:t>omp</a:t>
            </a:r>
            <a:r>
              <a:rPr lang="en-US" sz="1050" b="1" kern="0" dirty="0">
                <a:solidFill>
                  <a:schemeClr val="tx2">
                    <a:lumMod val="50000"/>
                  </a:schemeClr>
                </a:solidFill>
                <a:latin typeface="Courier New" panose="02070309020205020404" pitchFamily="49" charset="0"/>
                <a:cs typeface="Courier New" panose="02070309020205020404" pitchFamily="49" charset="0"/>
              </a:rPr>
              <a:t> for schedule(static,1) </a:t>
            </a:r>
            <a:r>
              <a:rPr lang="en-US" sz="1050" b="1" kern="0" dirty="0" err="1">
                <a:solidFill>
                  <a:schemeClr val="tx2">
                    <a:lumMod val="50000"/>
                  </a:schemeClr>
                </a:solidFill>
                <a:latin typeface="Courier New" panose="02070309020205020404" pitchFamily="49" charset="0"/>
                <a:cs typeface="Courier New" panose="02070309020205020404" pitchFamily="49" charset="0"/>
              </a:rPr>
              <a:t>firstprivate</a:t>
            </a:r>
            <a:r>
              <a:rPr lang="en-US" sz="1050" b="1" kern="0" dirty="0">
                <a:solidFill>
                  <a:schemeClr val="tx2">
                    <a:lumMod val="50000"/>
                  </a:schemeClr>
                </a:solidFill>
                <a:latin typeface="Courier New" panose="02070309020205020404" pitchFamily="49" charset="0"/>
                <a:cs typeface="Courier New" panose="02070309020205020404" pitchFamily="49" charset="0"/>
              </a:rPr>
              <a:t>(queue)</a:t>
            </a:r>
            <a:endParaRPr lang="en-US" sz="1050" b="1" kern="0" dirty="0" smtClean="0">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block=0; block &lt; </a:t>
            </a:r>
            <a:r>
              <a:rPr lang="en-US" sz="1050" b="1" kern="0" dirty="0" err="1" smtClean="0">
                <a:latin typeface="Courier New" panose="02070309020205020404" pitchFamily="49" charset="0"/>
                <a:cs typeface="Courier New" panose="02070309020205020404" pitchFamily="49" charset="0"/>
              </a:rPr>
              <a:t>numblocks</a:t>
            </a:r>
            <a:r>
              <a:rPr lang="en-US" sz="1050" b="1" kern="0" dirty="0" smtClean="0">
                <a:latin typeface="Courier New" panose="02070309020205020404" pitchFamily="49" charset="0"/>
                <a:cs typeface="Courier New" panose="02070309020205020404" pitchFamily="49" charset="0"/>
              </a:rPr>
              <a:t>; block++)</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ystart</a:t>
            </a:r>
            <a:r>
              <a:rPr lang="en-US" sz="1050" b="1" kern="0" dirty="0" smtClean="0">
                <a:latin typeface="Courier New" panose="02070309020205020404" pitchFamily="49" charset="0"/>
                <a:cs typeface="Courier New" panose="02070309020205020404" pitchFamily="49" charset="0"/>
              </a:rPr>
              <a:t> = block * </a:t>
            </a:r>
            <a:r>
              <a:rPr lang="en-US" sz="1050" b="1" kern="0" dirty="0" err="1" smtClean="0">
                <a:latin typeface="Courier New" panose="02070309020205020404" pitchFamily="49" charset="0"/>
                <a:cs typeface="Courier New" panose="02070309020205020404" pitchFamily="49" charset="0"/>
              </a:rPr>
              <a:t>blocksize</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a:t>
            </a:r>
            <a:r>
              <a:rPr lang="en-US" sz="1050" b="1" kern="0" dirty="0" err="1" smtClean="0">
                <a:latin typeface="Courier New" panose="02070309020205020404" pitchFamily="49" charset="0"/>
                <a:cs typeface="Courier New" panose="02070309020205020404" pitchFamily="49" charset="0"/>
              </a:rPr>
              <a:t>yend</a:t>
            </a:r>
            <a:r>
              <a:rPr lang="en-US" sz="1050" b="1" kern="0" dirty="0" smtClean="0">
                <a:latin typeface="Courier New" panose="02070309020205020404" pitchFamily="49" charset="0"/>
                <a:cs typeface="Courier New" panose="02070309020205020404" pitchFamily="49" charset="0"/>
              </a:rPr>
              <a:t>   = </a:t>
            </a:r>
            <a:r>
              <a:rPr lang="en-US" sz="1050" b="1" kern="0" dirty="0" err="1" smtClean="0">
                <a:latin typeface="Courier New" panose="02070309020205020404" pitchFamily="49" charset="0"/>
                <a:cs typeface="Courier New" panose="02070309020205020404" pitchFamily="49" charset="0"/>
              </a:rPr>
              <a:t>ystart</a:t>
            </a:r>
            <a:r>
              <a:rPr lang="en-US" sz="1050" b="1" kern="0" dirty="0" smtClean="0">
                <a:latin typeface="Courier New" panose="02070309020205020404" pitchFamily="49" charset="0"/>
                <a:cs typeface="Courier New" panose="02070309020205020404" pitchFamily="49" charset="0"/>
              </a:rPr>
              <a:t> + </a:t>
            </a:r>
            <a:r>
              <a:rPr lang="en-US" sz="1050" b="1" kern="0" dirty="0" err="1" smtClean="0">
                <a:latin typeface="Courier New" panose="02070309020205020404" pitchFamily="49" charset="0"/>
                <a:cs typeface="Courier New" panose="02070309020205020404" pitchFamily="49" charset="0"/>
              </a:rPr>
              <a:t>blocksize</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      #pragma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parallel loop </a:t>
            </a:r>
            <a:r>
              <a:rPr lang="en-US" sz="1050" b="1" kern="0" dirty="0" err="1">
                <a:solidFill>
                  <a:schemeClr val="tx2">
                    <a:lumMod val="50000"/>
                  </a:schemeClr>
                </a:solidFill>
                <a:latin typeface="Courier New" panose="02070309020205020404" pitchFamily="49" charset="0"/>
                <a:cs typeface="Courier New" panose="02070309020205020404" pitchFamily="49" charset="0"/>
              </a:rPr>
              <a:t>async</a:t>
            </a:r>
            <a:r>
              <a:rPr lang="en-US" sz="1050" b="1" kern="0" dirty="0">
                <a:solidFill>
                  <a:schemeClr val="tx2">
                    <a:lumMod val="50000"/>
                  </a:schemeClr>
                </a:solidFill>
                <a:latin typeface="Courier New" panose="02070309020205020404" pitchFamily="49" charset="0"/>
                <a:cs typeface="Courier New" panose="02070309020205020404" pitchFamily="49" charset="0"/>
              </a:rPr>
              <a:t>(queue)</a:t>
            </a:r>
            <a:endParaRPr lang="en-US" sz="1050" b="1" kern="0" dirty="0" smtClean="0">
              <a:solidFill>
                <a:schemeClr val="tx2">
                  <a:lumMod val="50000"/>
                </a:schemeClr>
              </a:solidFill>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y=</a:t>
            </a:r>
            <a:r>
              <a:rPr lang="en-US" sz="1050" b="1" kern="0" dirty="0" err="1" smtClean="0">
                <a:latin typeface="Courier New" panose="02070309020205020404" pitchFamily="49" charset="0"/>
                <a:cs typeface="Courier New" panose="02070309020205020404" pitchFamily="49" charset="0"/>
              </a:rPr>
              <a:t>ystart;y</a:t>
            </a:r>
            <a:r>
              <a:rPr lang="en-US" sz="1050" b="1" kern="0" dirty="0" smtClean="0">
                <a:latin typeface="Courier New" panose="02070309020205020404" pitchFamily="49" charset="0"/>
                <a:cs typeface="Courier New" panose="02070309020205020404" pitchFamily="49" charset="0"/>
              </a:rPr>
              <a:t>&lt;</a:t>
            </a:r>
            <a:r>
              <a:rPr lang="en-US" sz="1050" b="1" kern="0" dirty="0" err="1" smtClean="0">
                <a:latin typeface="Courier New" panose="02070309020205020404" pitchFamily="49" charset="0"/>
                <a:cs typeface="Courier New" panose="02070309020205020404" pitchFamily="49" charset="0"/>
              </a:rPr>
              <a:t>yend;y</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for(</a:t>
            </a:r>
            <a:r>
              <a:rPr lang="en-US" sz="1050" b="1" kern="0" dirty="0" err="1" smtClean="0">
                <a:latin typeface="Courier New" panose="02070309020205020404" pitchFamily="49" charset="0"/>
                <a:cs typeface="Courier New" panose="02070309020205020404" pitchFamily="49" charset="0"/>
              </a:rPr>
              <a:t>int</a:t>
            </a:r>
            <a:r>
              <a:rPr lang="en-US" sz="1050" b="1" kern="0" dirty="0" smtClean="0">
                <a:latin typeface="Courier New" panose="02070309020205020404" pitchFamily="49" charset="0"/>
                <a:cs typeface="Courier New" panose="02070309020205020404" pitchFamily="49" charset="0"/>
              </a:rPr>
              <a:t> x=0;x&lt;</a:t>
            </a:r>
            <a:r>
              <a:rPr lang="en-US" sz="1050" b="1" kern="0" dirty="0" err="1" smtClean="0">
                <a:latin typeface="Courier New" panose="02070309020205020404" pitchFamily="49" charset="0"/>
                <a:cs typeface="Courier New" panose="02070309020205020404" pitchFamily="49" charset="0"/>
              </a:rPr>
              <a:t>WIDTH;x</a:t>
            </a: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image[y*</a:t>
            </a:r>
            <a:r>
              <a:rPr lang="en-US" sz="1050" b="1" kern="0" dirty="0" err="1" smtClean="0">
                <a:latin typeface="Courier New" panose="02070309020205020404" pitchFamily="49" charset="0"/>
                <a:cs typeface="Courier New" panose="02070309020205020404" pitchFamily="49" charset="0"/>
              </a:rPr>
              <a:t>WIDTH+x</a:t>
            </a:r>
            <a:r>
              <a:rPr lang="en-US" sz="1050" b="1" kern="0" dirty="0" smtClean="0">
                <a:latin typeface="Courier New" panose="02070309020205020404" pitchFamily="49" charset="0"/>
                <a:cs typeface="Courier New" panose="02070309020205020404" pitchFamily="49" charset="0"/>
              </a:rPr>
              <a:t>]=</a:t>
            </a:r>
            <a:r>
              <a:rPr lang="en-US" sz="1050" b="1" kern="0" dirty="0" err="1" smtClean="0">
                <a:latin typeface="Courier New" panose="02070309020205020404" pitchFamily="49" charset="0"/>
                <a:cs typeface="Courier New" panose="02070309020205020404" pitchFamily="49" charset="0"/>
              </a:rPr>
              <a:t>mandelbrot</a:t>
            </a:r>
            <a:r>
              <a:rPr lang="en-US" sz="1050" b="1" kern="0" dirty="0" smtClean="0">
                <a:latin typeface="Courier New" panose="02070309020205020404" pitchFamily="49" charset="0"/>
                <a:cs typeface="Courier New" panose="02070309020205020404" pitchFamily="49" charset="0"/>
              </a:rPr>
              <a:t>(</a:t>
            </a:r>
            <a:r>
              <a:rPr lang="en-US" sz="1050" b="1" kern="0" dirty="0" err="1" smtClean="0">
                <a:latin typeface="Courier New" panose="02070309020205020404" pitchFamily="49" charset="0"/>
                <a:cs typeface="Courier New" panose="02070309020205020404" pitchFamily="49" charset="0"/>
              </a:rPr>
              <a:t>x,y</a:t>
            </a:r>
            <a:r>
              <a:rPr lang="en-US" sz="1050" b="1" kern="0" dirty="0" smtClean="0">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      #pragma </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acc</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update self(image[</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ystart</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*WIDTH:WIDTH*</a:t>
            </a:r>
            <a:r>
              <a:rPr lang="en-US" sz="1050" b="1" kern="0" dirty="0" err="1" smtClean="0">
                <a:solidFill>
                  <a:schemeClr val="tx2">
                    <a:lumMod val="50000"/>
                  </a:schemeClr>
                </a:solidFill>
                <a:latin typeface="Courier New" panose="02070309020205020404" pitchFamily="49" charset="0"/>
                <a:cs typeface="Courier New" panose="02070309020205020404" pitchFamily="49" charset="0"/>
              </a:rPr>
              <a:t>blocksize</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 </a:t>
            </a:r>
            <a:r>
              <a:rPr lang="en-US" sz="1050" b="1" kern="0" dirty="0" err="1">
                <a:solidFill>
                  <a:schemeClr val="tx2">
                    <a:lumMod val="50000"/>
                  </a:schemeClr>
                </a:solidFill>
                <a:latin typeface="Courier New" panose="02070309020205020404" pitchFamily="49" charset="0"/>
                <a:cs typeface="Courier New" panose="02070309020205020404" pitchFamily="49" charset="0"/>
              </a:rPr>
              <a:t>async</a:t>
            </a:r>
            <a:r>
              <a:rPr lang="en-US" sz="1050" b="1" kern="0" dirty="0">
                <a:solidFill>
                  <a:schemeClr val="tx2">
                    <a:lumMod val="50000"/>
                  </a:schemeClr>
                </a:solidFill>
                <a:latin typeface="Courier New" panose="02070309020205020404" pitchFamily="49" charset="0"/>
                <a:cs typeface="Courier New" panose="02070309020205020404" pitchFamily="49" charset="0"/>
              </a:rPr>
              <a:t>(queue</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a:t>
            </a:r>
          </a:p>
          <a:p>
            <a:pPr defTabSz="914400">
              <a:lnSpc>
                <a:spcPct val="120000"/>
              </a:lnSpc>
              <a:spcBef>
                <a:spcPts val="0"/>
              </a:spcBef>
              <a:spcAft>
                <a:spcPts val="0"/>
              </a:spcAft>
            </a:pPr>
            <a:r>
              <a:rPr lang="de-DE" sz="1050" b="1" kern="0" dirty="0" smtClean="0">
                <a:latin typeface="Courier New" panose="02070309020205020404" pitchFamily="49" charset="0"/>
                <a:cs typeface="Courier New" panose="02070309020205020404" pitchFamily="49" charset="0"/>
              </a:rPr>
              <a:t>      </a:t>
            </a:r>
            <a:r>
              <a:rPr lang="de-DE" sz="1050" b="1" kern="0" dirty="0" err="1" smtClean="0">
                <a:latin typeface="Courier New" panose="02070309020205020404" pitchFamily="49" charset="0"/>
                <a:cs typeface="Courier New" panose="02070309020205020404" pitchFamily="49" charset="0"/>
              </a:rPr>
              <a:t>queue</a:t>
            </a:r>
            <a:r>
              <a:rPr lang="de-DE" sz="1050" b="1" kern="0" dirty="0" smtClean="0">
                <a:latin typeface="Courier New" panose="02070309020205020404" pitchFamily="49" charset="0"/>
                <a:cs typeface="Courier New" panose="02070309020205020404" pitchFamily="49" charset="0"/>
              </a:rPr>
              <a:t> </a:t>
            </a:r>
            <a:r>
              <a:rPr lang="de-DE" sz="1050" b="1" kern="0">
                <a:latin typeface="Courier New" panose="02070309020205020404" pitchFamily="49" charset="0"/>
                <a:cs typeface="Courier New" panose="02070309020205020404" pitchFamily="49" charset="0"/>
              </a:rPr>
              <a:t>= </a:t>
            </a:r>
            <a:r>
              <a:rPr lang="de-DE" sz="1050" b="1" kern="0" smtClean="0">
                <a:latin typeface="Courier New" panose="02070309020205020404" pitchFamily="49" charset="0"/>
                <a:cs typeface="Courier New" panose="02070309020205020404" pitchFamily="49" charset="0"/>
              </a:rPr>
              <a:t>queue%2+1</a:t>
            </a:r>
            <a:r>
              <a:rPr lang="de-DE" sz="1050" b="1" kern="0" dirty="0">
                <a:latin typeface="Courier New" panose="02070309020205020404" pitchFamily="49" charset="0"/>
                <a:cs typeface="Courier New" panose="02070309020205020404" pitchFamily="49" charset="0"/>
              </a:rPr>
              <a:t>;</a:t>
            </a:r>
            <a:endParaRPr lang="en-US" sz="1050" b="1" kern="0" dirty="0" smtClean="0">
              <a:solidFill>
                <a:schemeClr val="tx2">
                  <a:lumMod val="50000"/>
                </a:schemeClr>
              </a:solidFill>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    }</a:t>
            </a:r>
          </a:p>
          <a:p>
            <a:pPr defTabSz="914400">
              <a:lnSpc>
                <a:spcPct val="120000"/>
              </a:lnSpc>
              <a:spcBef>
                <a:spcPts val="0"/>
              </a:spcBef>
              <a:spcAft>
                <a:spcPts val="0"/>
              </a:spcAft>
            </a:pPr>
            <a:r>
              <a:rPr lang="en-US" sz="1050" b="1" kern="0" dirty="0" smtClean="0">
                <a:solidFill>
                  <a:schemeClr val="tx2">
                    <a:lumMod val="50000"/>
                  </a:schemeClr>
                </a:solidFill>
                <a:latin typeface="Courier New" panose="02070309020205020404" pitchFamily="49" charset="0"/>
                <a:cs typeface="Courier New" panose="02070309020205020404" pitchFamily="49" charset="0"/>
              </a:rPr>
              <a:t>    #</a:t>
            </a:r>
            <a:r>
              <a:rPr lang="en-US" sz="1050" b="1" kern="0" dirty="0">
                <a:solidFill>
                  <a:schemeClr val="tx2">
                    <a:lumMod val="50000"/>
                  </a:schemeClr>
                </a:solidFill>
                <a:latin typeface="Courier New" panose="02070309020205020404" pitchFamily="49" charset="0"/>
                <a:cs typeface="Courier New" panose="02070309020205020404" pitchFamily="49" charset="0"/>
              </a:rPr>
              <a:t>pragma </a:t>
            </a:r>
            <a:r>
              <a:rPr lang="en-US" sz="1050" b="1" kern="0" dirty="0" err="1">
                <a:solidFill>
                  <a:schemeClr val="tx2">
                    <a:lumMod val="50000"/>
                  </a:schemeClr>
                </a:solidFill>
                <a:latin typeface="Courier New" panose="02070309020205020404" pitchFamily="49" charset="0"/>
                <a:cs typeface="Courier New" panose="02070309020205020404" pitchFamily="49" charset="0"/>
              </a:rPr>
              <a:t>acc</a:t>
            </a:r>
            <a:r>
              <a:rPr lang="en-US" sz="1050" b="1" kern="0" dirty="0">
                <a:solidFill>
                  <a:schemeClr val="tx2">
                    <a:lumMod val="50000"/>
                  </a:schemeClr>
                </a:solidFill>
                <a:latin typeface="Courier New" panose="02070309020205020404" pitchFamily="49" charset="0"/>
                <a:cs typeface="Courier New" panose="02070309020205020404" pitchFamily="49" charset="0"/>
              </a:rPr>
              <a:t> </a:t>
            </a:r>
            <a:r>
              <a:rPr lang="en-US" sz="1050" b="1" kern="0" dirty="0" smtClean="0">
                <a:solidFill>
                  <a:schemeClr val="tx2">
                    <a:lumMod val="50000"/>
                  </a:schemeClr>
                </a:solidFill>
                <a:latin typeface="Courier New" panose="02070309020205020404" pitchFamily="49" charset="0"/>
                <a:cs typeface="Courier New" panose="02070309020205020404" pitchFamily="49" charset="0"/>
              </a:rPr>
              <a:t>wait</a:t>
            </a:r>
          </a:p>
          <a:p>
            <a:pPr defTabSz="914400">
              <a:lnSpc>
                <a:spcPct val="120000"/>
              </a:lnSpc>
              <a:spcBef>
                <a:spcPts val="0"/>
              </a:spcBef>
              <a:spcAft>
                <a:spcPts val="0"/>
              </a:spcAft>
            </a:pPr>
            <a:r>
              <a:rPr lang="en-US" sz="1050" b="1" kern="0" dirty="0">
                <a:latin typeface="Courier New" panose="02070309020205020404" pitchFamily="49" charset="0"/>
                <a:cs typeface="Courier New" panose="02070309020205020404" pitchFamily="49" charset="0"/>
              </a:rPr>
              <a:t> </a:t>
            </a:r>
            <a:r>
              <a:rPr lang="en-US" sz="1050" b="1" kern="0" dirty="0" smtClean="0">
                <a:latin typeface="Courier New" panose="02070309020205020404" pitchFamily="49" charset="0"/>
                <a:cs typeface="Courier New" panose="02070309020205020404" pitchFamily="49" charset="0"/>
              </a:rPr>
              <a:t> }</a:t>
            </a:r>
            <a:endParaRPr lang="de-DE" sz="1050" b="1" kern="0" dirty="0">
              <a:solidFill>
                <a:schemeClr val="tx2">
                  <a:lumMod val="50000"/>
                </a:schemeClr>
              </a:solidFill>
              <a:latin typeface="Courier New" panose="02070309020205020404" pitchFamily="49" charset="0"/>
              <a:cs typeface="Courier New" panose="02070309020205020404" pitchFamily="49" charset="0"/>
            </a:endParaRPr>
          </a:p>
          <a:p>
            <a:pPr defTabSz="914400">
              <a:lnSpc>
                <a:spcPct val="120000"/>
              </a:lnSpc>
              <a:spcBef>
                <a:spcPts val="0"/>
              </a:spcBef>
              <a:spcAft>
                <a:spcPts val="0"/>
              </a:spcAft>
            </a:pPr>
            <a:r>
              <a:rPr lang="en-US" sz="1050" b="1" kern="0" dirty="0" smtClean="0">
                <a:latin typeface="Courier New" panose="02070309020205020404" pitchFamily="49" charset="0"/>
                <a:cs typeface="Courier New" panose="02070309020205020404" pitchFamily="49" charset="0"/>
              </a:rPr>
              <a:t>}</a:t>
            </a:r>
            <a:endParaRPr lang="en-US" sz="1050" b="1" kern="0" dirty="0">
              <a:solidFill>
                <a:schemeClr val="tx2">
                  <a:lumMod val="50000"/>
                </a:schemeClr>
              </a:solidFill>
              <a:latin typeface="Courier New" panose="02070309020205020404" pitchFamily="49" charset="0"/>
              <a:cs typeface="Courier New" panose="02070309020205020404" pitchFamily="49" charset="0"/>
            </a:endParaRPr>
          </a:p>
        </p:txBody>
      </p:sp>
      <p:sp>
        <p:nvSpPr>
          <p:cNvPr id="7" name="Line Callout 1 6"/>
          <p:cNvSpPr/>
          <p:nvPr/>
        </p:nvSpPr>
        <p:spPr>
          <a:xfrm>
            <a:off x="6322140" y="1408954"/>
            <a:ext cx="3587857" cy="929899"/>
          </a:xfrm>
          <a:prstGeom prst="borderCallout1">
            <a:avLst>
              <a:gd name="adj1" fmla="val 47917"/>
              <a:gd name="adj2" fmla="val -558"/>
              <a:gd name="adj3" fmla="val 42475"/>
              <a:gd name="adj4" fmla="val -55672"/>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One OpenMP thread per device</a:t>
            </a:r>
            <a:endParaRPr lang="en-US" dirty="0">
              <a:solidFill>
                <a:srgbClr val="000000"/>
              </a:solidFill>
            </a:endParaRPr>
          </a:p>
        </p:txBody>
      </p:sp>
      <p:sp>
        <p:nvSpPr>
          <p:cNvPr id="10" name="Line Callout 1 9"/>
          <p:cNvSpPr/>
          <p:nvPr/>
        </p:nvSpPr>
        <p:spPr>
          <a:xfrm>
            <a:off x="6322138" y="5104654"/>
            <a:ext cx="3587857" cy="929899"/>
          </a:xfrm>
          <a:prstGeom prst="borderCallout1">
            <a:avLst>
              <a:gd name="adj1" fmla="val 47917"/>
              <a:gd name="adj2" fmla="val -558"/>
              <a:gd name="adj3" fmla="val 51060"/>
              <a:gd name="adj4" fmla="val -114158"/>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Wait for all work to complete</a:t>
            </a:r>
            <a:endParaRPr lang="en-US" dirty="0">
              <a:solidFill>
                <a:srgbClr val="000000"/>
              </a:solidFill>
            </a:endParaRPr>
          </a:p>
        </p:txBody>
      </p:sp>
      <p:sp>
        <p:nvSpPr>
          <p:cNvPr id="11" name="Line Callout 1 10"/>
          <p:cNvSpPr/>
          <p:nvPr/>
        </p:nvSpPr>
        <p:spPr>
          <a:xfrm>
            <a:off x="6322139" y="2420154"/>
            <a:ext cx="3587857" cy="929899"/>
          </a:xfrm>
          <a:prstGeom prst="borderCallout1">
            <a:avLst>
              <a:gd name="adj1" fmla="val 47917"/>
              <a:gd name="adj2" fmla="val -558"/>
              <a:gd name="adj3" fmla="val 51605"/>
              <a:gd name="adj4" fmla="val -30925"/>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rgbClr val="000000"/>
                </a:solidFill>
              </a:rPr>
              <a:t>Use multiple queues per device to get copy compute overlap</a:t>
            </a:r>
            <a:endParaRPr lang="en-US" dirty="0">
              <a:solidFill>
                <a:srgbClr val="000000"/>
              </a:solidFill>
            </a:endParaRPr>
          </a:p>
        </p:txBody>
      </p:sp>
    </p:spTree>
    <p:extLst>
      <p:ext uri="{BB962C8B-B14F-4D97-AF65-F5344CB8AC3E}">
        <p14:creationId xmlns:p14="http://schemas.microsoft.com/office/powerpoint/2010/main" val="177596604"/>
      </p:ext>
    </p:extLst>
  </p:cSld>
  <p:clrMapOvr>
    <a:masterClrMapping/>
  </p:clrMapOvr>
  <mc:AlternateContent xmlns:mc="http://schemas.openxmlformats.org/markup-compatibility/2006" xmlns:p14="http://schemas.microsoft.com/office/powerpoint/2010/main">
    <mc:Choice Requires="p14">
      <p:transition spd="med" p14:dur="700" advTm="63689">
        <p:fade/>
      </p:transition>
    </mc:Choice>
    <mc:Fallback xmlns="">
      <p:transition spd="med" advTm="63689">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GPU Programming with MPI and OpenACC</a:t>
            </a:r>
          </a:p>
        </p:txBody>
      </p:sp>
    </p:spTree>
    <p:extLst>
      <p:ext uri="{BB962C8B-B14F-4D97-AF65-F5344CB8AC3E}">
        <p14:creationId xmlns:p14="http://schemas.microsoft.com/office/powerpoint/2010/main" val="4292659191"/>
      </p:ext>
    </p:extLst>
  </p:cSld>
  <p:clrMapOvr>
    <a:masterClrMapping/>
  </p:clrMapOvr>
  <mc:AlternateContent xmlns:mc="http://schemas.openxmlformats.org/markup-compatibility/2006" xmlns:p14="http://schemas.microsoft.com/office/powerpoint/2010/main">
    <mc:Choice Requires="p14">
      <p:transition spd="med" p14:dur="700" advTm="43411">
        <p:fade/>
      </p:transition>
    </mc:Choice>
    <mc:Fallback xmlns="">
      <p:transition spd="med" advTm="43411">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73" y="509050"/>
            <a:ext cx="9041571" cy="535531"/>
          </a:xfrm>
        </p:spPr>
        <p:txBody>
          <a:bodyPr/>
          <a:lstStyle/>
          <a:p>
            <a:pPr algn="l"/>
            <a:r>
              <a:rPr lang="de-DE" sz="3200" dirty="0" err="1" smtClean="0"/>
              <a:t>MPI+OpenACC</a:t>
            </a:r>
            <a:endParaRPr lang="en-US" sz="3200" dirty="0"/>
          </a:p>
        </p:txBody>
      </p:sp>
      <p:grpSp>
        <p:nvGrpSpPr>
          <p:cNvPr id="3" name="Group 2"/>
          <p:cNvGrpSpPr/>
          <p:nvPr/>
        </p:nvGrpSpPr>
        <p:grpSpPr>
          <a:xfrm>
            <a:off x="1057318" y="1436424"/>
            <a:ext cx="8858165" cy="4132565"/>
            <a:chOff x="1597069" y="1436424"/>
            <a:chExt cx="8858165" cy="4132565"/>
          </a:xfrm>
        </p:grpSpPr>
        <p:grpSp>
          <p:nvGrpSpPr>
            <p:cNvPr id="227" name="Group 226"/>
            <p:cNvGrpSpPr>
              <a:grpSpLocks noChangeAspect="1"/>
            </p:cNvGrpSpPr>
            <p:nvPr/>
          </p:nvGrpSpPr>
          <p:grpSpPr>
            <a:xfrm>
              <a:off x="1597069" y="1436424"/>
              <a:ext cx="8858165" cy="4006426"/>
              <a:chOff x="1146048" y="1075134"/>
              <a:chExt cx="9628440" cy="4354811"/>
            </a:xfrm>
          </p:grpSpPr>
          <p:grpSp>
            <p:nvGrpSpPr>
              <p:cNvPr id="228" name="Group 227"/>
              <p:cNvGrpSpPr/>
              <p:nvPr/>
            </p:nvGrpSpPr>
            <p:grpSpPr>
              <a:xfrm>
                <a:off x="1146048" y="1075134"/>
                <a:ext cx="2902344" cy="4354811"/>
                <a:chOff x="6538422" y="970793"/>
                <a:chExt cx="2418620" cy="3629010"/>
              </a:xfrm>
            </p:grpSpPr>
            <p:grpSp>
              <p:nvGrpSpPr>
                <p:cNvPr id="288" name="Group 287"/>
                <p:cNvGrpSpPr/>
                <p:nvPr/>
              </p:nvGrpSpPr>
              <p:grpSpPr>
                <a:xfrm>
                  <a:off x="6538422" y="970793"/>
                  <a:ext cx="2418620" cy="3284914"/>
                  <a:chOff x="3936041" y="944965"/>
                  <a:chExt cx="2418620" cy="3284914"/>
                </a:xfrm>
              </p:grpSpPr>
              <p:sp>
                <p:nvSpPr>
                  <p:cNvPr id="290" name="Rectangle 289"/>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91" name="Straight Connector 290"/>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92" name="TextBox 291"/>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93" name="Group 292"/>
                  <p:cNvGrpSpPr/>
                  <p:nvPr/>
                </p:nvGrpSpPr>
                <p:grpSpPr>
                  <a:xfrm>
                    <a:off x="4080239" y="2255248"/>
                    <a:ext cx="859259" cy="859259"/>
                    <a:chOff x="1658440" y="2996359"/>
                    <a:chExt cx="1031111" cy="1031111"/>
                  </a:xfrm>
                </p:grpSpPr>
                <p:pic>
                  <p:nvPicPr>
                    <p:cNvPr id="314"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315"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94"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95" name="Straight Connector 294"/>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96" name="Straight Connector 295"/>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97" name="Group 296"/>
                  <p:cNvGrpSpPr/>
                  <p:nvPr/>
                </p:nvGrpSpPr>
                <p:grpSpPr>
                  <a:xfrm>
                    <a:off x="4079727" y="1198124"/>
                    <a:ext cx="811587" cy="481775"/>
                    <a:chOff x="4968398" y="1203650"/>
                    <a:chExt cx="973905" cy="578130"/>
                  </a:xfrm>
                </p:grpSpPr>
                <p:pic>
                  <p:nvPicPr>
                    <p:cNvPr id="312"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313"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98" name="Group 297"/>
                  <p:cNvGrpSpPr/>
                  <p:nvPr/>
                </p:nvGrpSpPr>
                <p:grpSpPr>
                  <a:xfrm>
                    <a:off x="4977940" y="1015383"/>
                    <a:ext cx="1376721" cy="2130057"/>
                    <a:chOff x="6314007" y="971564"/>
                    <a:chExt cx="1376721" cy="2130057"/>
                  </a:xfrm>
                </p:grpSpPr>
                <p:grpSp>
                  <p:nvGrpSpPr>
                    <p:cNvPr id="302" name="Group 301"/>
                    <p:cNvGrpSpPr/>
                    <p:nvPr/>
                  </p:nvGrpSpPr>
                  <p:grpSpPr>
                    <a:xfrm>
                      <a:off x="6502443" y="1030443"/>
                      <a:ext cx="1016444" cy="2071178"/>
                      <a:chOff x="6190122" y="1218431"/>
                      <a:chExt cx="1219733" cy="2485414"/>
                    </a:xfrm>
                  </p:grpSpPr>
                  <p:pic>
                    <p:nvPicPr>
                      <p:cNvPr id="306"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307"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308" name="AutoShape 14"/>
                      <p:cNvGrpSpPr>
                        <a:grpSpLocks/>
                      </p:cNvGrpSpPr>
                      <p:nvPr/>
                    </p:nvGrpSpPr>
                    <p:grpSpPr bwMode="auto">
                      <a:xfrm rot="10800000">
                        <a:off x="6644934" y="2164384"/>
                        <a:ext cx="217970" cy="589449"/>
                        <a:chOff x="1444" y="2001"/>
                        <a:chExt cx="196" cy="691"/>
                      </a:xfrm>
                    </p:grpSpPr>
                    <p:pic>
                      <p:nvPicPr>
                        <p:cNvPr id="310"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311"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309"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303" name="Group 302"/>
                    <p:cNvGrpSpPr/>
                    <p:nvPr/>
                  </p:nvGrpSpPr>
                  <p:grpSpPr>
                    <a:xfrm>
                      <a:off x="6314007" y="971564"/>
                      <a:ext cx="1376721" cy="1379616"/>
                      <a:chOff x="2136722" y="1168275"/>
                      <a:chExt cx="1652065" cy="1655539"/>
                    </a:xfrm>
                  </p:grpSpPr>
                  <p:pic>
                    <p:nvPicPr>
                      <p:cNvPr id="304" name="Picture 303"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305" name="Picture 304"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99" name="Rectangle 298"/>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300"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301" name="Straight Connector 300"/>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289" name="TextBox 288"/>
                <p:cNvSpPr txBox="1"/>
                <p:nvPr/>
              </p:nvSpPr>
              <p:spPr>
                <a:xfrm>
                  <a:off x="7167178" y="4271543"/>
                  <a:ext cx="828452" cy="328260"/>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Trebuchet MS"/>
                    </a:rPr>
                    <a:t>Node 0</a:t>
                  </a:r>
                </a:p>
              </p:txBody>
            </p:sp>
          </p:grpSp>
          <p:grpSp>
            <p:nvGrpSpPr>
              <p:cNvPr id="229" name="Group 228"/>
              <p:cNvGrpSpPr/>
              <p:nvPr/>
            </p:nvGrpSpPr>
            <p:grpSpPr>
              <a:xfrm>
                <a:off x="7872144" y="1075134"/>
                <a:ext cx="2902344" cy="4354811"/>
                <a:chOff x="6538422" y="970793"/>
                <a:chExt cx="2418620" cy="3629010"/>
              </a:xfrm>
            </p:grpSpPr>
            <p:grpSp>
              <p:nvGrpSpPr>
                <p:cNvPr id="260" name="Group 259"/>
                <p:cNvGrpSpPr/>
                <p:nvPr/>
              </p:nvGrpSpPr>
              <p:grpSpPr>
                <a:xfrm>
                  <a:off x="6538422" y="970793"/>
                  <a:ext cx="2418620" cy="3284914"/>
                  <a:chOff x="3936041" y="944965"/>
                  <a:chExt cx="2418620" cy="3284914"/>
                </a:xfrm>
              </p:grpSpPr>
              <p:sp>
                <p:nvSpPr>
                  <p:cNvPr id="262" name="Rectangle 261"/>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63" name="Straight Connector 262"/>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64" name="TextBox 263"/>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65" name="Group 264"/>
                  <p:cNvGrpSpPr/>
                  <p:nvPr/>
                </p:nvGrpSpPr>
                <p:grpSpPr>
                  <a:xfrm>
                    <a:off x="4080239" y="2255248"/>
                    <a:ext cx="859259" cy="859259"/>
                    <a:chOff x="1658440" y="2996359"/>
                    <a:chExt cx="1031111" cy="1031111"/>
                  </a:xfrm>
                </p:grpSpPr>
                <p:pic>
                  <p:nvPicPr>
                    <p:cNvPr id="286"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287"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66"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67" name="Straight Connector 266"/>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68" name="Straight Connector 267"/>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69" name="Group 268"/>
                  <p:cNvGrpSpPr/>
                  <p:nvPr/>
                </p:nvGrpSpPr>
                <p:grpSpPr>
                  <a:xfrm>
                    <a:off x="4079727" y="1198124"/>
                    <a:ext cx="811587" cy="481775"/>
                    <a:chOff x="4968398" y="1203650"/>
                    <a:chExt cx="973905" cy="578130"/>
                  </a:xfrm>
                </p:grpSpPr>
                <p:pic>
                  <p:nvPicPr>
                    <p:cNvPr id="284"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285"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70" name="Group 269"/>
                  <p:cNvGrpSpPr/>
                  <p:nvPr/>
                </p:nvGrpSpPr>
                <p:grpSpPr>
                  <a:xfrm>
                    <a:off x="4977940" y="1015383"/>
                    <a:ext cx="1376721" cy="2130057"/>
                    <a:chOff x="6314007" y="971564"/>
                    <a:chExt cx="1376721" cy="2130057"/>
                  </a:xfrm>
                </p:grpSpPr>
                <p:grpSp>
                  <p:nvGrpSpPr>
                    <p:cNvPr id="274" name="Group 273"/>
                    <p:cNvGrpSpPr/>
                    <p:nvPr/>
                  </p:nvGrpSpPr>
                  <p:grpSpPr>
                    <a:xfrm>
                      <a:off x="6502443" y="1030443"/>
                      <a:ext cx="1016444" cy="2071178"/>
                      <a:chOff x="6190122" y="1218431"/>
                      <a:chExt cx="1219733" cy="2485414"/>
                    </a:xfrm>
                  </p:grpSpPr>
                  <p:pic>
                    <p:nvPicPr>
                      <p:cNvPr id="278"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279"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280" name="AutoShape 14"/>
                      <p:cNvGrpSpPr>
                        <a:grpSpLocks/>
                      </p:cNvGrpSpPr>
                      <p:nvPr/>
                    </p:nvGrpSpPr>
                    <p:grpSpPr bwMode="auto">
                      <a:xfrm rot="10800000">
                        <a:off x="6644934" y="2164384"/>
                        <a:ext cx="217970" cy="589449"/>
                        <a:chOff x="1444" y="2001"/>
                        <a:chExt cx="196" cy="691"/>
                      </a:xfrm>
                    </p:grpSpPr>
                    <p:pic>
                      <p:nvPicPr>
                        <p:cNvPr id="282"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283"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281"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275" name="Group 274"/>
                    <p:cNvGrpSpPr/>
                    <p:nvPr/>
                  </p:nvGrpSpPr>
                  <p:grpSpPr>
                    <a:xfrm>
                      <a:off x="6314007" y="971564"/>
                      <a:ext cx="1376721" cy="1379616"/>
                      <a:chOff x="2136722" y="1168275"/>
                      <a:chExt cx="1652065" cy="1655539"/>
                    </a:xfrm>
                  </p:grpSpPr>
                  <p:pic>
                    <p:nvPicPr>
                      <p:cNvPr id="276" name="Picture 275"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277" name="Picture 276"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71" name="Rectangle 270"/>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72"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273" name="Straight Connector 272"/>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261" name="TextBox 260"/>
                <p:cNvSpPr txBox="1"/>
                <p:nvPr/>
              </p:nvSpPr>
              <p:spPr>
                <a:xfrm>
                  <a:off x="7167178" y="4271543"/>
                  <a:ext cx="1014308" cy="328260"/>
                </a:xfrm>
                <a:prstGeom prst="rect">
                  <a:avLst/>
                </a:prstGeom>
                <a:noFill/>
              </p:spPr>
              <p:txBody>
                <a:bodyPr wrap="none" lIns="84583" tIns="42287" rIns="84583" bIns="42287" rtlCol="0">
                  <a:spAutoFit/>
                </a:bodyPr>
                <a:lstStyle>
                  <a:defPPr>
                    <a:defRPr lang="en-US"/>
                  </a:defPPr>
                  <a:lvl1pPr defTabSz="457196">
                    <a:defRPr>
                      <a:solidFill>
                        <a:srgbClr val="989898"/>
                      </a:solidFill>
                      <a:latin typeface="+mn-lt"/>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Trebuchet MS"/>
                    </a:rPr>
                    <a:t>Node n-1</a:t>
                  </a:r>
                </a:p>
              </p:txBody>
            </p:sp>
          </p:grpSp>
          <p:grpSp>
            <p:nvGrpSpPr>
              <p:cNvPr id="230" name="Group 229"/>
              <p:cNvGrpSpPr/>
              <p:nvPr/>
            </p:nvGrpSpPr>
            <p:grpSpPr>
              <a:xfrm>
                <a:off x="4200538" y="1075134"/>
                <a:ext cx="2902344" cy="4354811"/>
                <a:chOff x="6538422" y="970793"/>
                <a:chExt cx="2418620" cy="3629010"/>
              </a:xfrm>
            </p:grpSpPr>
            <p:grpSp>
              <p:nvGrpSpPr>
                <p:cNvPr id="232" name="Group 231"/>
                <p:cNvGrpSpPr/>
                <p:nvPr/>
              </p:nvGrpSpPr>
              <p:grpSpPr>
                <a:xfrm>
                  <a:off x="6538422" y="970793"/>
                  <a:ext cx="2418620" cy="3284915"/>
                  <a:chOff x="3936041" y="944965"/>
                  <a:chExt cx="2418620" cy="3284915"/>
                </a:xfrm>
              </p:grpSpPr>
              <p:sp>
                <p:nvSpPr>
                  <p:cNvPr id="234" name="Rectangle 233"/>
                  <p:cNvSpPr/>
                  <p:nvPr/>
                </p:nvSpPr>
                <p:spPr>
                  <a:xfrm>
                    <a:off x="3936041" y="944965"/>
                    <a:ext cx="2348645" cy="3284915"/>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35" name="Straight Connector 234"/>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36" name="TextBox 235"/>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37" name="Group 236"/>
                  <p:cNvGrpSpPr/>
                  <p:nvPr/>
                </p:nvGrpSpPr>
                <p:grpSpPr>
                  <a:xfrm>
                    <a:off x="4080239" y="2255248"/>
                    <a:ext cx="859259" cy="859259"/>
                    <a:chOff x="1658440" y="2996359"/>
                    <a:chExt cx="1031111" cy="1031111"/>
                  </a:xfrm>
                </p:grpSpPr>
                <p:pic>
                  <p:nvPicPr>
                    <p:cNvPr id="258"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259"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38"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39" name="Straight Connector 238"/>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40" name="Straight Connector 239"/>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41" name="Group 240"/>
                  <p:cNvGrpSpPr/>
                  <p:nvPr/>
                </p:nvGrpSpPr>
                <p:grpSpPr>
                  <a:xfrm>
                    <a:off x="4079727" y="1198124"/>
                    <a:ext cx="811587" cy="481775"/>
                    <a:chOff x="4968398" y="1203650"/>
                    <a:chExt cx="973905" cy="578130"/>
                  </a:xfrm>
                </p:grpSpPr>
                <p:pic>
                  <p:nvPicPr>
                    <p:cNvPr id="256"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257"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42" name="Group 241"/>
                  <p:cNvGrpSpPr/>
                  <p:nvPr/>
                </p:nvGrpSpPr>
                <p:grpSpPr>
                  <a:xfrm>
                    <a:off x="4977940" y="1015383"/>
                    <a:ext cx="1376721" cy="2130057"/>
                    <a:chOff x="6314007" y="971564"/>
                    <a:chExt cx="1376721" cy="2130057"/>
                  </a:xfrm>
                </p:grpSpPr>
                <p:grpSp>
                  <p:nvGrpSpPr>
                    <p:cNvPr id="246" name="Group 245"/>
                    <p:cNvGrpSpPr/>
                    <p:nvPr/>
                  </p:nvGrpSpPr>
                  <p:grpSpPr>
                    <a:xfrm>
                      <a:off x="6502443" y="1030443"/>
                      <a:ext cx="1016444" cy="2071178"/>
                      <a:chOff x="6190122" y="1218431"/>
                      <a:chExt cx="1219733" cy="2485414"/>
                    </a:xfrm>
                  </p:grpSpPr>
                  <p:pic>
                    <p:nvPicPr>
                      <p:cNvPr id="250"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251"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252" name="AutoShape 14"/>
                      <p:cNvGrpSpPr>
                        <a:grpSpLocks/>
                      </p:cNvGrpSpPr>
                      <p:nvPr/>
                    </p:nvGrpSpPr>
                    <p:grpSpPr bwMode="auto">
                      <a:xfrm rot="10800000">
                        <a:off x="6644934" y="2164384"/>
                        <a:ext cx="217970" cy="589449"/>
                        <a:chOff x="1444" y="2001"/>
                        <a:chExt cx="196" cy="691"/>
                      </a:xfrm>
                    </p:grpSpPr>
                    <p:pic>
                      <p:nvPicPr>
                        <p:cNvPr id="254"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255"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253"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247" name="Group 246"/>
                    <p:cNvGrpSpPr/>
                    <p:nvPr/>
                  </p:nvGrpSpPr>
                  <p:grpSpPr>
                    <a:xfrm>
                      <a:off x="6314007" y="971564"/>
                      <a:ext cx="1376721" cy="1379616"/>
                      <a:chOff x="2136722" y="1168275"/>
                      <a:chExt cx="1652065" cy="1655539"/>
                    </a:xfrm>
                  </p:grpSpPr>
                  <p:pic>
                    <p:nvPicPr>
                      <p:cNvPr id="248" name="Picture 247"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249" name="Picture 248"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43" name="Rectangle 242"/>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44"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245" name="Straight Connector 244"/>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233" name="TextBox 232"/>
                <p:cNvSpPr txBox="1"/>
                <p:nvPr/>
              </p:nvSpPr>
              <p:spPr>
                <a:xfrm>
                  <a:off x="7167178" y="4271543"/>
                  <a:ext cx="828452" cy="328260"/>
                </a:xfrm>
                <a:prstGeom prst="rect">
                  <a:avLst/>
                </a:prstGeom>
                <a:noFill/>
              </p:spPr>
              <p:txBody>
                <a:bodyPr wrap="none" lIns="84583" tIns="42287" rIns="84583" bIns="42287" rtlCol="0">
                  <a:spAutoFit/>
                </a:bodyPr>
                <a:lstStyle>
                  <a:defPPr>
                    <a:defRPr lang="en-US"/>
                  </a:defPPr>
                  <a:lvl1pPr defTabSz="457196">
                    <a:defRPr>
                      <a:solidFill>
                        <a:srgbClr val="989898"/>
                      </a:solidFill>
                      <a:latin typeface="+mn-lt"/>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Trebuchet MS"/>
                    </a:rPr>
                    <a:t>Node 1</a:t>
                  </a:r>
                </a:p>
              </p:txBody>
            </p:sp>
          </p:grpSp>
          <p:sp>
            <p:nvSpPr>
              <p:cNvPr id="231" name="TextBox 230"/>
              <p:cNvSpPr txBox="1"/>
              <p:nvPr/>
            </p:nvSpPr>
            <p:spPr>
              <a:xfrm>
                <a:off x="7113378" y="2792017"/>
                <a:ext cx="714407" cy="401448"/>
              </a:xfrm>
              <a:prstGeom prst="rect">
                <a:avLst/>
              </a:prstGeom>
              <a:noFill/>
            </p:spPr>
            <p:txBody>
              <a:bodyPr wrap="square"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rPr>
                  <a:t>…</a:t>
                </a:r>
                <a:endParaRPr kumimoji="0" lang="en-US" sz="1800" b="0" i="0" u="none" strike="noStrike" kern="0" cap="none" spc="0" normalizeH="0" baseline="0" noProof="0" dirty="0" smtClean="0">
                  <a:ln>
                    <a:noFill/>
                  </a:ln>
                  <a:solidFill>
                    <a:schemeClr val="bg1"/>
                  </a:solidFill>
                  <a:effectLst/>
                  <a:uLnTx/>
                  <a:uFillTx/>
                </a:endParaRPr>
              </a:p>
            </p:txBody>
          </p:sp>
        </p:grpSp>
        <p:cxnSp>
          <p:nvCxnSpPr>
            <p:cNvPr id="316" name="Straight Connector 315"/>
            <p:cNvCxnSpPr/>
            <p:nvPr/>
          </p:nvCxnSpPr>
          <p:spPr bwMode="auto">
            <a:xfrm>
              <a:off x="2200281" y="5548145"/>
              <a:ext cx="6216606" cy="3970"/>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7" name="Straight Connector 316"/>
            <p:cNvCxnSpPr/>
            <p:nvPr/>
          </p:nvCxnSpPr>
          <p:spPr bwMode="auto">
            <a:xfrm>
              <a:off x="2206968" y="4924320"/>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8" name="Straight Connector 317"/>
            <p:cNvCxnSpPr/>
            <p:nvPr/>
          </p:nvCxnSpPr>
          <p:spPr bwMode="auto">
            <a:xfrm>
              <a:off x="8416887" y="4924319"/>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9" name="Straight Connector 318"/>
            <p:cNvCxnSpPr/>
            <p:nvPr/>
          </p:nvCxnSpPr>
          <p:spPr bwMode="auto">
            <a:xfrm>
              <a:off x="5022416" y="4924318"/>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Tree>
    <p:extLst>
      <p:ext uri="{BB962C8B-B14F-4D97-AF65-F5344CB8AC3E}">
        <p14:creationId xmlns:p14="http://schemas.microsoft.com/office/powerpoint/2010/main" val="1980220265"/>
      </p:ext>
    </p:extLst>
  </p:cSld>
  <p:clrMapOvr>
    <a:masterClrMapping/>
  </p:clrMapOvr>
  <mc:AlternateContent xmlns:mc="http://schemas.openxmlformats.org/markup-compatibility/2006" xmlns:p14="http://schemas.microsoft.com/office/powerpoint/2010/main">
    <mc:Choice Requires="p14">
      <p:transition spd="med" p14:dur="700" advTm="17046">
        <p:fade/>
      </p:transition>
    </mc:Choice>
    <mc:Fallback xmlns="">
      <p:transition spd="med" advTm="17046">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73" y="509050"/>
            <a:ext cx="9041571" cy="535531"/>
          </a:xfrm>
        </p:spPr>
        <p:txBody>
          <a:bodyPr/>
          <a:lstStyle/>
          <a:p>
            <a:pPr algn="l"/>
            <a:r>
              <a:rPr lang="de-DE" sz="3200" dirty="0" err="1" smtClean="0"/>
              <a:t>MPI+OpenACC</a:t>
            </a:r>
            <a:endParaRPr lang="en-US" sz="3200" dirty="0"/>
          </a:p>
        </p:txBody>
      </p:sp>
      <p:grpSp>
        <p:nvGrpSpPr>
          <p:cNvPr id="3" name="Group 2"/>
          <p:cNvGrpSpPr/>
          <p:nvPr/>
        </p:nvGrpSpPr>
        <p:grpSpPr>
          <a:xfrm>
            <a:off x="1057318" y="1436424"/>
            <a:ext cx="8858165" cy="4132565"/>
            <a:chOff x="1597069" y="1436424"/>
            <a:chExt cx="8858165" cy="4132565"/>
          </a:xfrm>
        </p:grpSpPr>
        <p:grpSp>
          <p:nvGrpSpPr>
            <p:cNvPr id="227" name="Group 226"/>
            <p:cNvGrpSpPr>
              <a:grpSpLocks noChangeAspect="1"/>
            </p:cNvGrpSpPr>
            <p:nvPr/>
          </p:nvGrpSpPr>
          <p:grpSpPr>
            <a:xfrm>
              <a:off x="1597069" y="1436424"/>
              <a:ext cx="8858165" cy="4006426"/>
              <a:chOff x="1146048" y="1075134"/>
              <a:chExt cx="9628440" cy="4354811"/>
            </a:xfrm>
          </p:grpSpPr>
          <p:grpSp>
            <p:nvGrpSpPr>
              <p:cNvPr id="228" name="Group 227"/>
              <p:cNvGrpSpPr/>
              <p:nvPr/>
            </p:nvGrpSpPr>
            <p:grpSpPr>
              <a:xfrm>
                <a:off x="1146048" y="1075134"/>
                <a:ext cx="2902344" cy="4354811"/>
                <a:chOff x="6538422" y="970793"/>
                <a:chExt cx="2418620" cy="3629010"/>
              </a:xfrm>
            </p:grpSpPr>
            <p:grpSp>
              <p:nvGrpSpPr>
                <p:cNvPr id="288" name="Group 287"/>
                <p:cNvGrpSpPr/>
                <p:nvPr/>
              </p:nvGrpSpPr>
              <p:grpSpPr>
                <a:xfrm>
                  <a:off x="6538422" y="970793"/>
                  <a:ext cx="2418620" cy="3284914"/>
                  <a:chOff x="3936041" y="944965"/>
                  <a:chExt cx="2418620" cy="3284914"/>
                </a:xfrm>
              </p:grpSpPr>
              <p:sp>
                <p:nvSpPr>
                  <p:cNvPr id="290" name="Rectangle 289"/>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91" name="Straight Connector 290"/>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92" name="TextBox 291"/>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93" name="Group 292"/>
                  <p:cNvGrpSpPr/>
                  <p:nvPr/>
                </p:nvGrpSpPr>
                <p:grpSpPr>
                  <a:xfrm>
                    <a:off x="4080239" y="2255248"/>
                    <a:ext cx="859259" cy="859259"/>
                    <a:chOff x="1658440" y="2996359"/>
                    <a:chExt cx="1031111" cy="1031111"/>
                  </a:xfrm>
                </p:grpSpPr>
                <p:pic>
                  <p:nvPicPr>
                    <p:cNvPr id="314"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315"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94"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95" name="Straight Connector 294"/>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96" name="Straight Connector 295"/>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97" name="Group 296"/>
                  <p:cNvGrpSpPr/>
                  <p:nvPr/>
                </p:nvGrpSpPr>
                <p:grpSpPr>
                  <a:xfrm>
                    <a:off x="4079727" y="1198124"/>
                    <a:ext cx="811587" cy="481775"/>
                    <a:chOff x="4968398" y="1203650"/>
                    <a:chExt cx="973905" cy="578130"/>
                  </a:xfrm>
                </p:grpSpPr>
                <p:pic>
                  <p:nvPicPr>
                    <p:cNvPr id="312"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313"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98" name="Group 297"/>
                  <p:cNvGrpSpPr/>
                  <p:nvPr/>
                </p:nvGrpSpPr>
                <p:grpSpPr>
                  <a:xfrm>
                    <a:off x="4977940" y="1015383"/>
                    <a:ext cx="1376721" cy="2130057"/>
                    <a:chOff x="6314007" y="971564"/>
                    <a:chExt cx="1376721" cy="2130057"/>
                  </a:xfrm>
                </p:grpSpPr>
                <p:grpSp>
                  <p:nvGrpSpPr>
                    <p:cNvPr id="302" name="Group 301"/>
                    <p:cNvGrpSpPr/>
                    <p:nvPr/>
                  </p:nvGrpSpPr>
                  <p:grpSpPr>
                    <a:xfrm>
                      <a:off x="6502443" y="1030443"/>
                      <a:ext cx="1016444" cy="2071178"/>
                      <a:chOff x="6190122" y="1218431"/>
                      <a:chExt cx="1219733" cy="2485414"/>
                    </a:xfrm>
                  </p:grpSpPr>
                  <p:pic>
                    <p:nvPicPr>
                      <p:cNvPr id="306"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307"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308" name="AutoShape 14"/>
                      <p:cNvGrpSpPr>
                        <a:grpSpLocks/>
                      </p:cNvGrpSpPr>
                      <p:nvPr/>
                    </p:nvGrpSpPr>
                    <p:grpSpPr bwMode="auto">
                      <a:xfrm rot="10800000">
                        <a:off x="6644934" y="2164384"/>
                        <a:ext cx="217970" cy="589449"/>
                        <a:chOff x="1444" y="2001"/>
                        <a:chExt cx="196" cy="691"/>
                      </a:xfrm>
                    </p:grpSpPr>
                    <p:pic>
                      <p:nvPicPr>
                        <p:cNvPr id="310"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311"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309"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303" name="Group 302"/>
                    <p:cNvGrpSpPr/>
                    <p:nvPr/>
                  </p:nvGrpSpPr>
                  <p:grpSpPr>
                    <a:xfrm>
                      <a:off x="6314007" y="971564"/>
                      <a:ext cx="1376721" cy="1379616"/>
                      <a:chOff x="2136722" y="1168275"/>
                      <a:chExt cx="1652065" cy="1655539"/>
                    </a:xfrm>
                  </p:grpSpPr>
                  <p:pic>
                    <p:nvPicPr>
                      <p:cNvPr id="304" name="Picture 303"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305" name="Picture 304"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99" name="Rectangle 298"/>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300"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301" name="Straight Connector 300"/>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289" name="TextBox 288"/>
                <p:cNvSpPr txBox="1"/>
                <p:nvPr/>
              </p:nvSpPr>
              <p:spPr>
                <a:xfrm>
                  <a:off x="7167178" y="4271543"/>
                  <a:ext cx="828452" cy="328260"/>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Trebuchet MS"/>
                    </a:rPr>
                    <a:t>Node 0</a:t>
                  </a:r>
                </a:p>
              </p:txBody>
            </p:sp>
          </p:grpSp>
          <p:grpSp>
            <p:nvGrpSpPr>
              <p:cNvPr id="229" name="Group 228"/>
              <p:cNvGrpSpPr/>
              <p:nvPr/>
            </p:nvGrpSpPr>
            <p:grpSpPr>
              <a:xfrm>
                <a:off x="7872144" y="1075134"/>
                <a:ext cx="2902344" cy="4354811"/>
                <a:chOff x="6538422" y="970793"/>
                <a:chExt cx="2418620" cy="3629010"/>
              </a:xfrm>
            </p:grpSpPr>
            <p:grpSp>
              <p:nvGrpSpPr>
                <p:cNvPr id="260" name="Group 259"/>
                <p:cNvGrpSpPr/>
                <p:nvPr/>
              </p:nvGrpSpPr>
              <p:grpSpPr>
                <a:xfrm>
                  <a:off x="6538422" y="970793"/>
                  <a:ext cx="2418620" cy="3284914"/>
                  <a:chOff x="3936041" y="944965"/>
                  <a:chExt cx="2418620" cy="3284914"/>
                </a:xfrm>
              </p:grpSpPr>
              <p:sp>
                <p:nvSpPr>
                  <p:cNvPr id="262" name="Rectangle 261"/>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63" name="Straight Connector 262"/>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64" name="TextBox 263"/>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65" name="Group 264"/>
                  <p:cNvGrpSpPr/>
                  <p:nvPr/>
                </p:nvGrpSpPr>
                <p:grpSpPr>
                  <a:xfrm>
                    <a:off x="4080239" y="2255248"/>
                    <a:ext cx="859259" cy="859259"/>
                    <a:chOff x="1658440" y="2996359"/>
                    <a:chExt cx="1031111" cy="1031111"/>
                  </a:xfrm>
                </p:grpSpPr>
                <p:pic>
                  <p:nvPicPr>
                    <p:cNvPr id="286"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287"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66"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67" name="Straight Connector 266"/>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68" name="Straight Connector 267"/>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69" name="Group 268"/>
                  <p:cNvGrpSpPr/>
                  <p:nvPr/>
                </p:nvGrpSpPr>
                <p:grpSpPr>
                  <a:xfrm>
                    <a:off x="4079727" y="1198124"/>
                    <a:ext cx="811587" cy="481775"/>
                    <a:chOff x="4968398" y="1203650"/>
                    <a:chExt cx="973905" cy="578130"/>
                  </a:xfrm>
                </p:grpSpPr>
                <p:pic>
                  <p:nvPicPr>
                    <p:cNvPr id="284"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285"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70" name="Group 269"/>
                  <p:cNvGrpSpPr/>
                  <p:nvPr/>
                </p:nvGrpSpPr>
                <p:grpSpPr>
                  <a:xfrm>
                    <a:off x="4977940" y="1015383"/>
                    <a:ext cx="1376721" cy="2130057"/>
                    <a:chOff x="6314007" y="971564"/>
                    <a:chExt cx="1376721" cy="2130057"/>
                  </a:xfrm>
                </p:grpSpPr>
                <p:grpSp>
                  <p:nvGrpSpPr>
                    <p:cNvPr id="274" name="Group 273"/>
                    <p:cNvGrpSpPr/>
                    <p:nvPr/>
                  </p:nvGrpSpPr>
                  <p:grpSpPr>
                    <a:xfrm>
                      <a:off x="6502443" y="1030443"/>
                      <a:ext cx="1016444" cy="2071178"/>
                      <a:chOff x="6190122" y="1218431"/>
                      <a:chExt cx="1219733" cy="2485414"/>
                    </a:xfrm>
                  </p:grpSpPr>
                  <p:pic>
                    <p:nvPicPr>
                      <p:cNvPr id="278"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279"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280" name="AutoShape 14"/>
                      <p:cNvGrpSpPr>
                        <a:grpSpLocks/>
                      </p:cNvGrpSpPr>
                      <p:nvPr/>
                    </p:nvGrpSpPr>
                    <p:grpSpPr bwMode="auto">
                      <a:xfrm rot="10800000">
                        <a:off x="6644934" y="2164384"/>
                        <a:ext cx="217970" cy="589449"/>
                        <a:chOff x="1444" y="2001"/>
                        <a:chExt cx="196" cy="691"/>
                      </a:xfrm>
                    </p:grpSpPr>
                    <p:pic>
                      <p:nvPicPr>
                        <p:cNvPr id="282"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283"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281"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275" name="Group 274"/>
                    <p:cNvGrpSpPr/>
                    <p:nvPr/>
                  </p:nvGrpSpPr>
                  <p:grpSpPr>
                    <a:xfrm>
                      <a:off x="6314007" y="971564"/>
                      <a:ext cx="1376721" cy="1379616"/>
                      <a:chOff x="2136722" y="1168275"/>
                      <a:chExt cx="1652065" cy="1655539"/>
                    </a:xfrm>
                  </p:grpSpPr>
                  <p:pic>
                    <p:nvPicPr>
                      <p:cNvPr id="276" name="Picture 275"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277" name="Picture 276"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71" name="Rectangle 270"/>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72"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273" name="Straight Connector 272"/>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261" name="TextBox 260"/>
                <p:cNvSpPr txBox="1"/>
                <p:nvPr/>
              </p:nvSpPr>
              <p:spPr>
                <a:xfrm>
                  <a:off x="7167178" y="4271543"/>
                  <a:ext cx="1014308" cy="328260"/>
                </a:xfrm>
                <a:prstGeom prst="rect">
                  <a:avLst/>
                </a:prstGeom>
                <a:noFill/>
              </p:spPr>
              <p:txBody>
                <a:bodyPr wrap="none" lIns="84583" tIns="42287" rIns="84583" bIns="42287" rtlCol="0">
                  <a:spAutoFit/>
                </a:bodyPr>
                <a:lstStyle>
                  <a:defPPr>
                    <a:defRPr lang="en-US"/>
                  </a:defPPr>
                  <a:lvl1pPr defTabSz="457196">
                    <a:defRPr>
                      <a:solidFill>
                        <a:srgbClr val="989898"/>
                      </a:solidFill>
                      <a:latin typeface="+mn-lt"/>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Trebuchet MS"/>
                    </a:rPr>
                    <a:t>Node n-1</a:t>
                  </a:r>
                </a:p>
              </p:txBody>
            </p:sp>
          </p:grpSp>
          <p:grpSp>
            <p:nvGrpSpPr>
              <p:cNvPr id="230" name="Group 229"/>
              <p:cNvGrpSpPr/>
              <p:nvPr/>
            </p:nvGrpSpPr>
            <p:grpSpPr>
              <a:xfrm>
                <a:off x="4200538" y="1075134"/>
                <a:ext cx="2902344" cy="4354811"/>
                <a:chOff x="6538422" y="970793"/>
                <a:chExt cx="2418620" cy="3629010"/>
              </a:xfrm>
            </p:grpSpPr>
            <p:grpSp>
              <p:nvGrpSpPr>
                <p:cNvPr id="232" name="Group 231"/>
                <p:cNvGrpSpPr/>
                <p:nvPr/>
              </p:nvGrpSpPr>
              <p:grpSpPr>
                <a:xfrm>
                  <a:off x="6538422" y="970793"/>
                  <a:ext cx="2418620" cy="3284915"/>
                  <a:chOff x="3936041" y="944965"/>
                  <a:chExt cx="2418620" cy="3284915"/>
                </a:xfrm>
              </p:grpSpPr>
              <p:cxnSp>
                <p:nvCxnSpPr>
                  <p:cNvPr id="235" name="Straight Connector 234"/>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36" name="TextBox 235"/>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37" name="Group 236"/>
                  <p:cNvGrpSpPr/>
                  <p:nvPr/>
                </p:nvGrpSpPr>
                <p:grpSpPr>
                  <a:xfrm>
                    <a:off x="4080239" y="2255248"/>
                    <a:ext cx="859259" cy="859259"/>
                    <a:chOff x="1658440" y="2996359"/>
                    <a:chExt cx="1031111" cy="1031111"/>
                  </a:xfrm>
                </p:grpSpPr>
                <p:pic>
                  <p:nvPicPr>
                    <p:cNvPr id="258" name="Picture 128" descr="NV_GPU.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259"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38" name="AutoShape 1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39" name="Straight Connector 238"/>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40" name="Straight Connector 239"/>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41" name="Group 240"/>
                  <p:cNvGrpSpPr/>
                  <p:nvPr/>
                </p:nvGrpSpPr>
                <p:grpSpPr>
                  <a:xfrm>
                    <a:off x="4079727" y="1198124"/>
                    <a:ext cx="811587" cy="481775"/>
                    <a:chOff x="4968398" y="1203650"/>
                    <a:chExt cx="973905" cy="578130"/>
                  </a:xfrm>
                </p:grpSpPr>
                <p:pic>
                  <p:nvPicPr>
                    <p:cNvPr id="256" name="Picture 132" descr="Plain_Chip.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257"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42" name="Group 241"/>
                  <p:cNvGrpSpPr/>
                  <p:nvPr/>
                </p:nvGrpSpPr>
                <p:grpSpPr>
                  <a:xfrm>
                    <a:off x="4977940" y="1015383"/>
                    <a:ext cx="1376721" cy="2130057"/>
                    <a:chOff x="6314007" y="971564"/>
                    <a:chExt cx="1376721" cy="2130057"/>
                  </a:xfrm>
                </p:grpSpPr>
                <p:grpSp>
                  <p:nvGrpSpPr>
                    <p:cNvPr id="246" name="Group 245"/>
                    <p:cNvGrpSpPr/>
                    <p:nvPr/>
                  </p:nvGrpSpPr>
                  <p:grpSpPr>
                    <a:xfrm>
                      <a:off x="6502443" y="1030443"/>
                      <a:ext cx="1016444" cy="2071178"/>
                      <a:chOff x="6190122" y="1218431"/>
                      <a:chExt cx="1219733" cy="2485414"/>
                    </a:xfrm>
                  </p:grpSpPr>
                  <p:pic>
                    <p:nvPicPr>
                      <p:cNvPr id="250" name="Picture 130" descr="Intel_CPU.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grpSp>
                    <p:nvGrpSpPr>
                      <p:cNvPr id="252" name="AutoShape 14"/>
                      <p:cNvGrpSpPr>
                        <a:grpSpLocks/>
                      </p:cNvGrpSpPr>
                      <p:nvPr/>
                    </p:nvGrpSpPr>
                    <p:grpSpPr bwMode="auto">
                      <a:xfrm rot="10800000">
                        <a:off x="6644934" y="2164384"/>
                        <a:ext cx="217970" cy="589449"/>
                        <a:chOff x="1444" y="2001"/>
                        <a:chExt cx="196" cy="691"/>
                      </a:xfrm>
                    </p:grpSpPr>
                    <p:pic>
                      <p:nvPicPr>
                        <p:cNvPr id="254" name="AutoShap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255"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253"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sp>
                    <p:nvSpPr>
                      <p:cNvPr id="251"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grpSp>
                  <p:nvGrpSpPr>
                    <p:cNvPr id="247" name="Group 246"/>
                    <p:cNvGrpSpPr/>
                    <p:nvPr/>
                  </p:nvGrpSpPr>
                  <p:grpSpPr>
                    <a:xfrm>
                      <a:off x="6314007" y="971564"/>
                      <a:ext cx="1376721" cy="1379616"/>
                      <a:chOff x="2136722" y="1168275"/>
                      <a:chExt cx="1652065" cy="1655539"/>
                    </a:xfrm>
                  </p:grpSpPr>
                  <p:pic>
                    <p:nvPicPr>
                      <p:cNvPr id="248" name="Picture 247"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249" name="Picture 248" descr="memory_v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43" name="Rectangle 242"/>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44"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245" name="Straight Connector 244"/>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34" name="Rectangle 233"/>
                  <p:cNvSpPr/>
                  <p:nvPr/>
                </p:nvSpPr>
                <p:spPr>
                  <a:xfrm>
                    <a:off x="3936041" y="944965"/>
                    <a:ext cx="2348645" cy="3284915"/>
                  </a:xfrm>
                  <a:prstGeom prst="rect">
                    <a:avLst/>
                  </a:prstGeom>
                  <a:solidFill>
                    <a:srgbClr val="000000">
                      <a:lumMod val="65000"/>
                      <a:lumOff val="35000"/>
                      <a:alpha val="50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grpSp>
            <p:sp>
              <p:nvSpPr>
                <p:cNvPr id="233" name="TextBox 232"/>
                <p:cNvSpPr txBox="1"/>
                <p:nvPr/>
              </p:nvSpPr>
              <p:spPr>
                <a:xfrm>
                  <a:off x="7167178" y="4271543"/>
                  <a:ext cx="828452" cy="328260"/>
                </a:xfrm>
                <a:prstGeom prst="rect">
                  <a:avLst/>
                </a:prstGeom>
                <a:noFill/>
              </p:spPr>
              <p:txBody>
                <a:bodyPr wrap="none" lIns="84583" tIns="42287" rIns="84583" bIns="42287" rtlCol="0">
                  <a:spAutoFit/>
                </a:bodyPr>
                <a:lstStyle>
                  <a:defPPr>
                    <a:defRPr lang="en-US"/>
                  </a:defPPr>
                  <a:lvl1pPr defTabSz="457196">
                    <a:defRPr>
                      <a:solidFill>
                        <a:srgbClr val="989898"/>
                      </a:solidFill>
                      <a:latin typeface="+mn-lt"/>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Trebuchet MS"/>
                    </a:rPr>
                    <a:t>Node 1</a:t>
                  </a:r>
                </a:p>
              </p:txBody>
            </p:sp>
          </p:grpSp>
          <p:sp>
            <p:nvSpPr>
              <p:cNvPr id="231" name="TextBox 230"/>
              <p:cNvSpPr txBox="1"/>
              <p:nvPr/>
            </p:nvSpPr>
            <p:spPr>
              <a:xfrm>
                <a:off x="7113378" y="2792017"/>
                <a:ext cx="714407" cy="401448"/>
              </a:xfrm>
              <a:prstGeom prst="rect">
                <a:avLst/>
              </a:prstGeom>
              <a:noFill/>
            </p:spPr>
            <p:txBody>
              <a:bodyPr wrap="square"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rPr>
                  <a:t>…</a:t>
                </a:r>
                <a:endParaRPr kumimoji="0" lang="en-US" sz="1800" b="0" i="0" u="none" strike="noStrike" kern="0" cap="none" spc="0" normalizeH="0" baseline="0" noProof="0" dirty="0" smtClean="0">
                  <a:ln>
                    <a:noFill/>
                  </a:ln>
                  <a:solidFill>
                    <a:schemeClr val="bg1"/>
                  </a:solidFill>
                  <a:effectLst/>
                  <a:uLnTx/>
                  <a:uFillTx/>
                </a:endParaRPr>
              </a:p>
            </p:txBody>
          </p:sp>
        </p:grpSp>
        <p:cxnSp>
          <p:nvCxnSpPr>
            <p:cNvPr id="316" name="Straight Connector 315"/>
            <p:cNvCxnSpPr/>
            <p:nvPr/>
          </p:nvCxnSpPr>
          <p:spPr bwMode="auto">
            <a:xfrm>
              <a:off x="2200281" y="5548145"/>
              <a:ext cx="6216606" cy="3970"/>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7" name="Straight Connector 316"/>
            <p:cNvCxnSpPr/>
            <p:nvPr/>
          </p:nvCxnSpPr>
          <p:spPr bwMode="auto">
            <a:xfrm>
              <a:off x="2206968" y="4924320"/>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8" name="Straight Connector 317"/>
            <p:cNvCxnSpPr/>
            <p:nvPr/>
          </p:nvCxnSpPr>
          <p:spPr bwMode="auto">
            <a:xfrm>
              <a:off x="8416887" y="4924319"/>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319" name="Straight Connector 318"/>
            <p:cNvCxnSpPr/>
            <p:nvPr/>
          </p:nvCxnSpPr>
          <p:spPr bwMode="auto">
            <a:xfrm>
              <a:off x="5022416" y="4924318"/>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97" name="Curved Up Arrow 96"/>
          <p:cNvSpPr/>
          <p:nvPr/>
        </p:nvSpPr>
        <p:spPr bwMode="auto">
          <a:xfrm>
            <a:off x="1554613" y="2288674"/>
            <a:ext cx="6498221" cy="3139123"/>
          </a:xfrm>
          <a:prstGeom prst="curvedUpArrow">
            <a:avLst>
              <a:gd name="adj1" fmla="val 4592"/>
              <a:gd name="adj2" fmla="val 11392"/>
              <a:gd name="adj3" fmla="val 7023"/>
            </a:avLst>
          </a:prstGeom>
          <a:solidFill>
            <a:srgbClr val="FF0000">
              <a:alpha val="59000"/>
            </a:srgbClr>
          </a:solidFill>
          <a:ln w="25400" cap="flat" cmpd="sng" algn="ctr">
            <a:solidFill>
              <a:srgbClr val="FF0000">
                <a:lumMod val="75000"/>
              </a:srgbClr>
            </a:solidFill>
            <a:prstDash val="solid"/>
            <a:round/>
            <a:headEnd type="none" w="med" len="med"/>
            <a:tailEnd type="none" w="sm" len="med"/>
          </a:ln>
          <a:effectLst>
            <a:outerShdw blurRad="50800" dist="38100" dir="2700000" algn="tl" rotWithShape="0">
              <a:prstClr val="black"/>
            </a:outerShdw>
          </a:effectLst>
        </p:spPr>
        <p:txBody>
          <a:bodyPr vert="horz" wrap="none" lIns="84583" tIns="42287" rIns="84583" bIns="42287" numCol="1" rtlCol="0" anchor="ctr" anchorCtr="0" compatLnSpc="1">
            <a:prstTxWarp prst="textNoShape">
              <a:avLst/>
            </a:prstTxWarp>
          </a:bodyPr>
          <a:lstStyle/>
          <a:p>
            <a:pPr marL="3969" algn="ctr" defTabSz="761243">
              <a:buSzPct val="180000"/>
              <a:tabLst>
                <a:tab pos="3092500" algn="l"/>
              </a:tabLst>
              <a:defRPr/>
            </a:pPr>
            <a:endParaRPr lang="en-US" b="1" kern="0">
              <a:solidFill>
                <a:srgbClr val="FFFFFF"/>
              </a:solidFill>
              <a:cs typeface="Arial" charset="0"/>
            </a:endParaRPr>
          </a:p>
        </p:txBody>
      </p:sp>
    </p:spTree>
    <p:extLst>
      <p:ext uri="{BB962C8B-B14F-4D97-AF65-F5344CB8AC3E}">
        <p14:creationId xmlns:p14="http://schemas.microsoft.com/office/powerpoint/2010/main" val="2057623621"/>
      </p:ext>
    </p:extLst>
  </p:cSld>
  <p:clrMapOvr>
    <a:masterClrMapping/>
  </p:clrMapOvr>
  <mc:AlternateContent xmlns:mc="http://schemas.openxmlformats.org/markup-compatibility/2006" xmlns:p14="http://schemas.microsoft.com/office/powerpoint/2010/main">
    <mc:Choice Requires="p14">
      <p:transition spd="med" p14:dur="700" advTm="19736">
        <p:fade/>
      </p:transition>
    </mc:Choice>
    <mc:Fallback xmlns="">
      <p:transition spd="med" advTm="19736">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33" y="544675"/>
            <a:ext cx="9041571" cy="535531"/>
          </a:xfrm>
        </p:spPr>
        <p:txBody>
          <a:bodyPr/>
          <a:lstStyle/>
          <a:p>
            <a:pPr algn="l"/>
            <a:r>
              <a:rPr lang="de-DE" sz="3200" dirty="0" err="1"/>
              <a:t>MPI+OpenACC</a:t>
            </a:r>
            <a:endParaRPr lang="en-US" sz="3200" dirty="0"/>
          </a:p>
        </p:txBody>
      </p:sp>
      <p:sp>
        <p:nvSpPr>
          <p:cNvPr id="223" name="TextBox 222"/>
          <p:cNvSpPr txBox="1"/>
          <p:nvPr/>
        </p:nvSpPr>
        <p:spPr>
          <a:xfrm>
            <a:off x="853063" y="4234495"/>
            <a:ext cx="8489121" cy="1495794"/>
          </a:xfrm>
          <a:prstGeom prst="rect">
            <a:avLst/>
          </a:prstGeom>
          <a:noFill/>
        </p:spPr>
        <p:txBody>
          <a:bodyPr wrap="square" lIns="109728" tIns="54864" rIns="109728" bIns="54864" rtlCol="0">
            <a:spAutoFit/>
          </a:bodyPr>
          <a:lstStyle/>
          <a:p>
            <a:r>
              <a:rPr lang="en-US" dirty="0">
                <a:solidFill>
                  <a:srgbClr val="008000"/>
                </a:solidFill>
                <a:highlight>
                  <a:srgbClr val="FFFFFF"/>
                </a:highlight>
                <a:latin typeface="Courier New" panose="02070309020205020404" pitchFamily="49" charset="0"/>
                <a:cs typeface="Courier New" panose="02070309020205020404" pitchFamily="49" charset="0"/>
              </a:rPr>
              <a:t>//MPI rank 0</a:t>
            </a:r>
          </a:p>
          <a:p>
            <a:r>
              <a:rPr lang="en-US" dirty="0" err="1" smtClean="0">
                <a:solidFill>
                  <a:srgbClr val="000000"/>
                </a:solidFill>
                <a:highlight>
                  <a:srgbClr val="FFFFFF"/>
                </a:highlight>
                <a:latin typeface="Courier New" panose="02070309020205020404" pitchFamily="49" charset="0"/>
                <a:cs typeface="Courier New" panose="02070309020205020404" pitchFamily="49" charset="0"/>
              </a:rPr>
              <a:t>MPI_Send</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s_buf</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size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MPI_CHAR</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n</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FF8000"/>
                </a:solidFill>
                <a:highlight>
                  <a:srgbClr val="FFFFFF"/>
                </a:highlight>
                <a:latin typeface="Courier New" panose="02070309020205020404" pitchFamily="49" charset="0"/>
                <a:cs typeface="Courier New" panose="02070309020205020404" pitchFamily="49" charset="0"/>
              </a:rPr>
              <a:t>1</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tag</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MPI_COMM_WORLD</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dirty="0">
              <a:solidFill>
                <a:srgbClr val="000000"/>
              </a:solidFill>
              <a:highlight>
                <a:srgbClr val="FFFFFF"/>
              </a:highlight>
              <a:latin typeface="Courier New" panose="02070309020205020404" pitchFamily="49" charset="0"/>
              <a:cs typeface="Courier New" panose="02070309020205020404" pitchFamily="49" charset="0"/>
            </a:endParaRPr>
          </a:p>
          <a:p>
            <a:r>
              <a:rPr lang="en-US" dirty="0">
                <a:solidFill>
                  <a:srgbClr val="008000"/>
                </a:solidFill>
                <a:highlight>
                  <a:srgbClr val="FFFFFF"/>
                </a:highlight>
                <a:latin typeface="Courier New" panose="02070309020205020404" pitchFamily="49" charset="0"/>
                <a:cs typeface="Courier New" panose="02070309020205020404" pitchFamily="49" charset="0"/>
              </a:rPr>
              <a:t>//MPI rank n-1</a:t>
            </a:r>
          </a:p>
          <a:p>
            <a:r>
              <a:rPr lang="en-US" dirty="0" err="1" smtClean="0">
                <a:solidFill>
                  <a:srgbClr val="000000"/>
                </a:solidFill>
                <a:highlight>
                  <a:srgbClr val="FFFFFF"/>
                </a:highlight>
                <a:latin typeface="Courier New" panose="02070309020205020404" pitchFamily="49" charset="0"/>
                <a:cs typeface="Courier New" panose="02070309020205020404" pitchFamily="49" charset="0"/>
              </a:rPr>
              <a:t>MPI_Recv</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r_buf</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size</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MPI_CHAR</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FF8000"/>
                </a:solidFill>
                <a:highlight>
                  <a:srgbClr val="FFFFFF"/>
                </a:highlight>
                <a:latin typeface="Courier New" panose="02070309020205020404" pitchFamily="49" charset="0"/>
                <a:cs typeface="Courier New" panose="02070309020205020404" pitchFamily="49" charset="0"/>
              </a:rPr>
              <a:t>0</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tag</a:t>
            </a:r>
            <a:r>
              <a:rPr lang="en-US"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dirty="0" smtClean="0">
                <a:solidFill>
                  <a:srgbClr val="000000"/>
                </a:solidFill>
                <a:highlight>
                  <a:srgbClr val="FFFFFF"/>
                </a:highlight>
                <a:latin typeface="Courier New" panose="02070309020205020404" pitchFamily="49" charset="0"/>
                <a:cs typeface="Courier New" panose="02070309020205020404" pitchFamily="49" charset="0"/>
              </a:rPr>
              <a:t>MPI_COMM_WORLD</a:t>
            </a:r>
            <a:r>
              <a:rPr lang="en-US" b="1" dirty="0">
                <a:solidFill>
                  <a:srgbClr val="000080"/>
                </a:solidFill>
                <a:highlight>
                  <a:srgbClr val="FFFFFF"/>
                </a:highlight>
                <a:latin typeface="Courier New" panose="02070309020205020404" pitchFamily="49" charset="0"/>
                <a:cs typeface="Courier New" panose="02070309020205020404" pitchFamily="49" charset="0"/>
              </a:rPr>
              <a:t>,&amp;</a:t>
            </a:r>
            <a:r>
              <a:rPr lang="en-US" dirty="0">
                <a:solidFill>
                  <a:srgbClr val="000000"/>
                </a:solidFill>
                <a:highlight>
                  <a:srgbClr val="FFFFFF"/>
                </a:highlight>
                <a:latin typeface="Courier New" panose="02070309020205020404" pitchFamily="49" charset="0"/>
                <a:cs typeface="Courier New" panose="02070309020205020404" pitchFamily="49" charset="0"/>
              </a:rPr>
              <a:t>stat</a:t>
            </a:r>
            <a:r>
              <a:rPr lang="en-US" b="1" dirty="0">
                <a:solidFill>
                  <a:srgbClr val="000080"/>
                </a:solidFill>
                <a:highlight>
                  <a:srgbClr val="FFFFFF"/>
                </a:highligh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2499281" y="1490022"/>
            <a:ext cx="5534869" cy="2599942"/>
          </a:xfrm>
          <a:prstGeom prst="rect">
            <a:avLst/>
          </a:prstGeom>
        </p:spPr>
      </p:pic>
    </p:spTree>
    <p:extLst>
      <p:ext uri="{BB962C8B-B14F-4D97-AF65-F5344CB8AC3E}">
        <p14:creationId xmlns:p14="http://schemas.microsoft.com/office/powerpoint/2010/main" val="1839517198"/>
      </p:ext>
    </p:extLst>
  </p:cSld>
  <p:clrMapOvr>
    <a:masterClrMapping/>
  </p:clrMapOvr>
  <mc:AlternateContent xmlns:mc="http://schemas.openxmlformats.org/markup-compatibility/2006" xmlns:p14="http://schemas.microsoft.com/office/powerpoint/2010/main">
    <mc:Choice Requires="p14">
      <p:transition spd="med" p14:dur="700" advTm="48201">
        <p:fade/>
      </p:transition>
    </mc:Choice>
    <mc:Fallback xmlns="">
      <p:transition spd="med" advTm="48201">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8769" y="3406239"/>
            <a:ext cx="9120249" cy="19000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688769" y="1270660"/>
            <a:ext cx="9120249" cy="1900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82161" y="639678"/>
            <a:ext cx="9041571" cy="535531"/>
          </a:xfrm>
        </p:spPr>
        <p:txBody>
          <a:bodyPr/>
          <a:lstStyle/>
          <a:p>
            <a:pPr algn="l"/>
            <a:r>
              <a:rPr lang="en-US" sz="3200" dirty="0" smtClean="0"/>
              <a:t>Message Passing Interface - MPI</a:t>
            </a:r>
            <a:endParaRPr lang="en-US" sz="3200" dirty="0"/>
          </a:p>
        </p:txBody>
      </p:sp>
      <p:sp>
        <p:nvSpPr>
          <p:cNvPr id="3" name="Content Placeholder 2"/>
          <p:cNvSpPr>
            <a:spLocks noGrp="1"/>
          </p:cNvSpPr>
          <p:nvPr>
            <p:ph idx="4294967295"/>
          </p:nvPr>
        </p:nvSpPr>
        <p:spPr>
          <a:xfrm>
            <a:off x="789040" y="1296738"/>
            <a:ext cx="7345558" cy="1767096"/>
          </a:xfrm>
        </p:spPr>
        <p:txBody>
          <a:bodyPr/>
          <a:lstStyle/>
          <a:p>
            <a:r>
              <a:rPr lang="en-US" dirty="0">
                <a:solidFill>
                  <a:schemeClr val="tx1"/>
                </a:solidFill>
              </a:rPr>
              <a:t>Standard to exchange data between processes via messages</a:t>
            </a:r>
          </a:p>
          <a:p>
            <a:pPr lvl="1"/>
            <a:r>
              <a:rPr lang="en-US" dirty="0">
                <a:solidFill>
                  <a:schemeClr val="tx1"/>
                </a:solidFill>
              </a:rPr>
              <a:t>Defines API to exchanges </a:t>
            </a:r>
            <a:r>
              <a:rPr lang="en-US" dirty="0" smtClean="0">
                <a:solidFill>
                  <a:schemeClr val="tx1"/>
                </a:solidFill>
              </a:rPr>
              <a:t>messages</a:t>
            </a:r>
          </a:p>
          <a:p>
            <a:pPr lvl="2"/>
            <a:r>
              <a:rPr lang="en-US" dirty="0" smtClean="0">
                <a:solidFill>
                  <a:schemeClr val="tx1"/>
                </a:solidFill>
              </a:rPr>
              <a:t>Pt</a:t>
            </a:r>
            <a:r>
              <a:rPr lang="en-US" dirty="0">
                <a:solidFill>
                  <a:schemeClr val="tx1"/>
                </a:solidFill>
              </a:rPr>
              <a:t>. 2 Pt.: e.g. </a:t>
            </a:r>
            <a:r>
              <a:rPr lang="en-US" dirty="0" err="1">
                <a:solidFill>
                  <a:schemeClr val="tx1"/>
                </a:solidFill>
              </a:rPr>
              <a:t>MPI_Send</a:t>
            </a:r>
            <a:r>
              <a:rPr lang="en-US" dirty="0">
                <a:solidFill>
                  <a:schemeClr val="tx1"/>
                </a:solidFill>
              </a:rPr>
              <a:t>, </a:t>
            </a:r>
            <a:r>
              <a:rPr lang="en-US" dirty="0" err="1" smtClean="0">
                <a:solidFill>
                  <a:schemeClr val="tx1"/>
                </a:solidFill>
              </a:rPr>
              <a:t>MPI_Recv</a:t>
            </a:r>
            <a:endParaRPr lang="en-US" dirty="0" smtClean="0">
              <a:solidFill>
                <a:schemeClr val="tx1"/>
              </a:solidFill>
            </a:endParaRPr>
          </a:p>
          <a:p>
            <a:pPr lvl="2"/>
            <a:r>
              <a:rPr lang="en-US" dirty="0" smtClean="0">
                <a:solidFill>
                  <a:schemeClr val="tx1"/>
                </a:solidFill>
              </a:rPr>
              <a:t>Collectives</a:t>
            </a:r>
            <a:r>
              <a:rPr lang="en-US" dirty="0">
                <a:solidFill>
                  <a:schemeClr val="tx1"/>
                </a:solidFill>
              </a:rPr>
              <a:t>, e.g. </a:t>
            </a:r>
            <a:r>
              <a:rPr lang="en-US" dirty="0" err="1" smtClean="0">
                <a:solidFill>
                  <a:schemeClr val="tx1"/>
                </a:solidFill>
              </a:rPr>
              <a:t>MPI_Reduce</a:t>
            </a:r>
            <a:endParaRPr lang="en-US" dirty="0">
              <a:solidFill>
                <a:schemeClr val="tx1"/>
              </a:solidFill>
            </a:endParaRPr>
          </a:p>
        </p:txBody>
      </p:sp>
      <p:sp>
        <p:nvSpPr>
          <p:cNvPr id="5" name="Content Placeholder 2"/>
          <p:cNvSpPr>
            <a:spLocks noGrp="1"/>
          </p:cNvSpPr>
          <p:nvPr>
            <p:ph idx="4294967295"/>
          </p:nvPr>
        </p:nvSpPr>
        <p:spPr>
          <a:xfrm>
            <a:off x="814949" y="3501242"/>
            <a:ext cx="9041571" cy="1710046"/>
          </a:xfrm>
        </p:spPr>
        <p:txBody>
          <a:bodyPr/>
          <a:lstStyle/>
          <a:p>
            <a:r>
              <a:rPr lang="en-US" dirty="0" smtClean="0">
                <a:solidFill>
                  <a:schemeClr val="tx1"/>
                </a:solidFill>
              </a:rPr>
              <a:t>Multiple </a:t>
            </a:r>
            <a:r>
              <a:rPr lang="en-US" dirty="0">
                <a:solidFill>
                  <a:schemeClr val="tx1"/>
                </a:solidFill>
              </a:rPr>
              <a:t>implementations (open source and commercial)</a:t>
            </a:r>
          </a:p>
          <a:p>
            <a:pPr lvl="1"/>
            <a:r>
              <a:rPr lang="en-US" dirty="0" smtClean="0">
                <a:solidFill>
                  <a:schemeClr val="tx1"/>
                </a:solidFill>
              </a:rPr>
              <a:t>Bindings </a:t>
            </a:r>
            <a:r>
              <a:rPr lang="en-US" dirty="0">
                <a:solidFill>
                  <a:schemeClr val="tx1"/>
                </a:solidFill>
              </a:rPr>
              <a:t>for C/C++, Fortran, Python, </a:t>
            </a:r>
            <a:r>
              <a:rPr lang="en-US" dirty="0" smtClean="0">
                <a:solidFill>
                  <a:schemeClr val="tx1"/>
                </a:solidFill>
              </a:rPr>
              <a:t>…</a:t>
            </a:r>
          </a:p>
          <a:p>
            <a:pPr lvl="1"/>
            <a:r>
              <a:rPr lang="de-DE" dirty="0" smtClean="0">
                <a:solidFill>
                  <a:schemeClr val="tx1"/>
                </a:solidFill>
              </a:rPr>
              <a:t>E.g. MPICH, </a:t>
            </a:r>
            <a:r>
              <a:rPr lang="de-DE" dirty="0">
                <a:solidFill>
                  <a:schemeClr val="tx1"/>
                </a:solidFill>
              </a:rPr>
              <a:t>OpenMPI</a:t>
            </a:r>
            <a:r>
              <a:rPr lang="de-DE" dirty="0" smtClean="0">
                <a:solidFill>
                  <a:schemeClr val="tx1"/>
                </a:solidFill>
              </a:rPr>
              <a:t>, MVAPICH, IBM Platform MPI, Cray MPT, …</a:t>
            </a:r>
            <a:endParaRPr lang="en-US" dirty="0">
              <a:solidFill>
                <a:schemeClr val="tx1"/>
              </a:solidFill>
            </a:endParaRPr>
          </a:p>
        </p:txBody>
      </p:sp>
    </p:spTree>
    <p:extLst>
      <p:ext uri="{BB962C8B-B14F-4D97-AF65-F5344CB8AC3E}">
        <p14:creationId xmlns:p14="http://schemas.microsoft.com/office/powerpoint/2010/main" val="624836781"/>
      </p:ext>
    </p:extLst>
  </p:cSld>
  <p:clrMapOvr>
    <a:masterClrMapping/>
  </p:clrMapOvr>
  <mc:AlternateContent xmlns:mc="http://schemas.openxmlformats.org/markup-compatibility/2006" xmlns:p14="http://schemas.microsoft.com/office/powerpoint/2010/main">
    <mc:Choice Requires="p14">
      <p:transition spd="med" p14:dur="700" advTm="60390">
        <p:fade/>
      </p:transition>
    </mc:Choice>
    <mc:Fallback xmlns="">
      <p:transition spd="med" advTm="6039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661" y="462370"/>
            <a:ext cx="9409361" cy="982855"/>
          </a:xfrm>
        </p:spPr>
        <p:txBody>
          <a:bodyPr>
            <a:normAutofit fontScale="90000"/>
          </a:bodyPr>
          <a:lstStyle/>
          <a:p>
            <a:r>
              <a:rPr lang="en-US" dirty="0"/>
              <a:t>Advanced OpenACC Techniques: </a:t>
            </a:r>
            <a:r>
              <a:rPr lang="en-US" dirty="0" smtClean="0"/>
              <a:t>Pipelining, MPI and Interoperability</a:t>
            </a:r>
            <a:endParaRPr lang="en-US" dirty="0"/>
          </a:p>
        </p:txBody>
      </p:sp>
      <p:sp>
        <p:nvSpPr>
          <p:cNvPr id="4" name="Subtitle 3"/>
          <p:cNvSpPr>
            <a:spLocks noGrp="1"/>
          </p:cNvSpPr>
          <p:nvPr>
            <p:ph type="subTitle" idx="1"/>
          </p:nvPr>
        </p:nvSpPr>
        <p:spPr>
          <a:xfrm>
            <a:off x="520849" y="1429231"/>
            <a:ext cx="9409363" cy="341632"/>
          </a:xfrm>
        </p:spPr>
        <p:txBody>
          <a:bodyPr/>
          <a:lstStyle/>
          <a:p>
            <a:r>
              <a:rPr lang="en-US" dirty="0" smtClean="0"/>
              <a:t>Jiri Kraus, NVIDIA Developer Technologies</a:t>
            </a:r>
            <a:endParaRPr lang="en-US" dirty="0"/>
          </a:p>
        </p:txBody>
      </p:sp>
    </p:spTree>
    <p:extLst>
      <p:ext uri="{BB962C8B-B14F-4D97-AF65-F5344CB8AC3E}">
        <p14:creationId xmlns:p14="http://schemas.microsoft.com/office/powerpoint/2010/main" val="966151487"/>
      </p:ext>
    </p:extLst>
  </p:cSld>
  <p:clrMapOvr>
    <a:masterClrMapping/>
  </p:clrMapOvr>
  <mc:AlternateContent xmlns:mc="http://schemas.openxmlformats.org/markup-compatibility/2006" xmlns:p14="http://schemas.microsoft.com/office/powerpoint/2010/main">
    <mc:Choice Requires="p14">
      <p:transition spd="med" p14:dur="700" advTm="6113">
        <p:fade/>
      </p:transition>
    </mc:Choice>
    <mc:Fallback xmlns="">
      <p:transition spd="med" advTm="6113">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912" y="596153"/>
            <a:ext cx="9041571" cy="590931"/>
          </a:xfrm>
        </p:spPr>
        <p:txBody>
          <a:bodyPr/>
          <a:lstStyle/>
          <a:p>
            <a:pPr algn="l"/>
            <a:r>
              <a:rPr lang="en-US" dirty="0" smtClean="0"/>
              <a:t>MPI – A Minimal </a:t>
            </a:r>
            <a:r>
              <a:rPr lang="en-US" dirty="0"/>
              <a:t>P</a:t>
            </a:r>
            <a:r>
              <a:rPr lang="en-US" dirty="0" smtClean="0"/>
              <a:t>rogram</a:t>
            </a:r>
            <a:endParaRPr lang="en-US" dirty="0"/>
          </a:p>
        </p:txBody>
      </p:sp>
      <p:sp>
        <p:nvSpPr>
          <p:cNvPr id="3" name="Content Placeholder 2"/>
          <p:cNvSpPr>
            <a:spLocks noGrp="1"/>
          </p:cNvSpPr>
          <p:nvPr>
            <p:ph idx="4294967295"/>
          </p:nvPr>
        </p:nvSpPr>
        <p:spPr>
          <a:xfrm>
            <a:off x="777187" y="1308614"/>
            <a:ext cx="9041571" cy="4323718"/>
          </a:xfrm>
          <a:noFill/>
        </p:spPr>
        <p:txBody>
          <a:bodyPr>
            <a:noAutofit/>
          </a:bodyPr>
          <a:lstStyle/>
          <a:p>
            <a:pPr marL="0" indent="0">
              <a:lnSpc>
                <a:spcPct val="100000"/>
              </a:lnSpc>
              <a:spcBef>
                <a:spcPts val="600"/>
              </a:spcBef>
              <a:spcAft>
                <a:spcPts val="600"/>
              </a:spcAft>
              <a:buNone/>
            </a:pPr>
            <a:r>
              <a:rPr lang="en-US" sz="1200" dirty="0">
                <a:solidFill>
                  <a:srgbClr val="804000"/>
                </a:solidFill>
                <a:highlight>
                  <a:srgbClr val="FFFFFF"/>
                </a:highlight>
                <a:latin typeface="Courier New"/>
              </a:rPr>
              <a:t>#include &lt;</a:t>
            </a:r>
            <a:r>
              <a:rPr lang="en-US" sz="1200" dirty="0" err="1">
                <a:solidFill>
                  <a:srgbClr val="804000"/>
                </a:solidFill>
                <a:highlight>
                  <a:srgbClr val="FFFFFF"/>
                </a:highlight>
                <a:latin typeface="Courier New"/>
              </a:rPr>
              <a:t>mpi.h</a:t>
            </a:r>
            <a:r>
              <a:rPr lang="en-US" sz="1200" dirty="0">
                <a:solidFill>
                  <a:srgbClr val="804000"/>
                </a:solidFill>
                <a:highlight>
                  <a:srgbClr val="FFFFFF"/>
                </a:highlight>
                <a:latin typeface="Courier New"/>
              </a:rPr>
              <a:t>&gt;</a:t>
            </a:r>
          </a:p>
          <a:p>
            <a:pPr marL="0" indent="0">
              <a:lnSpc>
                <a:spcPct val="100000"/>
              </a:lnSpc>
              <a:spcBef>
                <a:spcPts val="600"/>
              </a:spcBef>
              <a:spcAft>
                <a:spcPts val="600"/>
              </a:spcAft>
              <a:buNone/>
            </a:pPr>
            <a:r>
              <a:rPr lang="en-US" sz="1200" dirty="0" err="1">
                <a:solidFill>
                  <a:srgbClr val="8000FF"/>
                </a:solidFill>
                <a:highlight>
                  <a:srgbClr val="FFFFFF"/>
                </a:highlight>
                <a:latin typeface="Courier New"/>
              </a:rPr>
              <a:t>int</a:t>
            </a:r>
            <a:r>
              <a:rPr lang="en-US" sz="1200" dirty="0">
                <a:solidFill>
                  <a:srgbClr val="000000"/>
                </a:solidFill>
                <a:highlight>
                  <a:srgbClr val="FFFFFF"/>
                </a:highlight>
                <a:latin typeface="Courier New"/>
              </a:rPr>
              <a:t> main</a:t>
            </a:r>
            <a:r>
              <a:rPr lang="en-US" sz="1200" b="1" dirty="0">
                <a:solidFill>
                  <a:srgbClr val="000080"/>
                </a:solidFill>
                <a:highlight>
                  <a:srgbClr val="FFFFFF"/>
                </a:highlight>
                <a:latin typeface="Courier New"/>
              </a:rPr>
              <a:t>(</a:t>
            </a:r>
            <a:r>
              <a:rPr lang="en-US" sz="1200" dirty="0" err="1">
                <a:solidFill>
                  <a:srgbClr val="8000FF"/>
                </a:solidFill>
                <a:highlight>
                  <a:srgbClr val="FFFFFF"/>
                </a:highlight>
                <a:latin typeface="Courier New"/>
              </a:rPr>
              <a:t>int</a:t>
            </a:r>
            <a:r>
              <a:rPr lang="en-US" sz="1200" dirty="0">
                <a:solidFill>
                  <a:srgbClr val="000000"/>
                </a:solidFill>
                <a:highlight>
                  <a:srgbClr val="FFFFFF"/>
                </a:highlight>
                <a:latin typeface="Courier New"/>
              </a:rPr>
              <a:t> </a:t>
            </a:r>
            <a:r>
              <a:rPr lang="en-US" sz="1200" dirty="0" err="1">
                <a:solidFill>
                  <a:srgbClr val="000000"/>
                </a:solidFill>
                <a:highlight>
                  <a:srgbClr val="FFFFFF"/>
                </a:highlight>
                <a:latin typeface="Courier New"/>
              </a:rPr>
              <a:t>argc</a:t>
            </a:r>
            <a:r>
              <a:rPr lang="en-US" sz="1200" b="1" dirty="0">
                <a:solidFill>
                  <a:srgbClr val="000080"/>
                </a:solidFill>
                <a:highlight>
                  <a:srgbClr val="FFFFFF"/>
                </a:highlight>
                <a:latin typeface="Courier New"/>
              </a:rPr>
              <a:t>,</a:t>
            </a:r>
            <a:r>
              <a:rPr lang="en-US" sz="1200" dirty="0">
                <a:solidFill>
                  <a:srgbClr val="000000"/>
                </a:solidFill>
                <a:highlight>
                  <a:srgbClr val="FFFFFF"/>
                </a:highlight>
                <a:latin typeface="Courier New"/>
              </a:rPr>
              <a:t> </a:t>
            </a:r>
            <a:r>
              <a:rPr lang="en-US" sz="1200" dirty="0">
                <a:solidFill>
                  <a:srgbClr val="8000FF"/>
                </a:solidFill>
                <a:highlight>
                  <a:srgbClr val="FFFFFF"/>
                </a:highlight>
                <a:latin typeface="Courier New"/>
              </a:rPr>
              <a:t>char</a:t>
            </a:r>
            <a:r>
              <a:rPr lang="en-US" sz="1200" dirty="0">
                <a:solidFill>
                  <a:srgbClr val="000000"/>
                </a:solidFill>
                <a:highlight>
                  <a:srgbClr val="FFFFFF"/>
                </a:highlight>
                <a:latin typeface="Courier New"/>
              </a:rPr>
              <a:t> </a:t>
            </a:r>
            <a:r>
              <a:rPr lang="en-US" sz="1200" b="1" dirty="0">
                <a:solidFill>
                  <a:srgbClr val="000080"/>
                </a:solidFill>
                <a:highlight>
                  <a:srgbClr val="FFFFFF"/>
                </a:highlight>
                <a:latin typeface="Courier New"/>
              </a:rPr>
              <a:t>*</a:t>
            </a:r>
            <a:r>
              <a:rPr lang="en-US" sz="1200" dirty="0" err="1">
                <a:solidFill>
                  <a:srgbClr val="000000"/>
                </a:solidFill>
                <a:highlight>
                  <a:srgbClr val="FFFFFF"/>
                </a:highlight>
                <a:latin typeface="Courier New"/>
              </a:rPr>
              <a:t>argv</a:t>
            </a:r>
            <a:r>
              <a:rPr lang="en-US" sz="1200" b="1" dirty="0">
                <a:solidFill>
                  <a:srgbClr val="000080"/>
                </a:solidFill>
                <a:highlight>
                  <a:srgbClr val="FFFFFF"/>
                </a:highlight>
                <a:latin typeface="Courier New"/>
              </a:rPr>
              <a:t>[])</a:t>
            </a:r>
            <a:r>
              <a:rPr lang="en-US" sz="1200" dirty="0">
                <a:solidFill>
                  <a:srgbClr val="000000"/>
                </a:solidFill>
                <a:highlight>
                  <a:srgbClr val="FFFFFF"/>
                </a:highlight>
                <a:latin typeface="Courier New"/>
              </a:rPr>
              <a:t> </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a:solidFill>
                  <a:srgbClr val="000000"/>
                </a:solidFill>
                <a:highlight>
                  <a:srgbClr val="FFFFFF"/>
                </a:highlight>
                <a:latin typeface="Courier New"/>
              </a:rPr>
              <a:t> </a:t>
            </a:r>
            <a:r>
              <a:rPr lang="en-US" sz="1200" dirty="0" smtClean="0">
                <a:solidFill>
                  <a:srgbClr val="000000"/>
                </a:solidFill>
                <a:highlight>
                  <a:srgbClr val="FFFFFF"/>
                </a:highlight>
                <a:latin typeface="Courier New"/>
              </a:rPr>
              <a:t>   </a:t>
            </a:r>
            <a:r>
              <a:rPr lang="en-US" sz="1200" dirty="0" err="1" smtClean="0">
                <a:solidFill>
                  <a:srgbClr val="8000FF"/>
                </a:solidFill>
                <a:highlight>
                  <a:srgbClr val="FFFFFF"/>
                </a:highlight>
                <a:latin typeface="Courier New"/>
              </a:rPr>
              <a:t>int</a:t>
            </a: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rank,size</a:t>
            </a:r>
            <a:r>
              <a:rPr lang="en-US" sz="1200" b="1" dirty="0" smtClean="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a:lnSpc>
                <a:spcPct val="100000"/>
              </a:lnSpc>
              <a:spcBef>
                <a:spcPts val="600"/>
              </a:spcBef>
              <a:spcAft>
                <a:spcPts val="600"/>
              </a:spcAft>
            </a:pPr>
            <a:r>
              <a:rPr lang="en-US" sz="1200" dirty="0" smtClean="0">
                <a:solidFill>
                  <a:srgbClr val="000000"/>
                </a:solidFill>
                <a:highlight>
                  <a:srgbClr val="FFFFFF"/>
                </a:highlight>
                <a:latin typeface="Courier New"/>
              </a:rPr>
              <a:t>    </a:t>
            </a:r>
            <a:r>
              <a:rPr lang="en-US" sz="1200" dirty="0" smtClean="0">
                <a:solidFill>
                  <a:srgbClr val="008000"/>
                </a:solidFill>
                <a:highlight>
                  <a:srgbClr val="FFFFFF"/>
                </a:highlight>
                <a:latin typeface="Courier New"/>
              </a:rPr>
              <a:t>/* </a:t>
            </a:r>
            <a:r>
              <a:rPr lang="en-US" sz="1200" dirty="0">
                <a:solidFill>
                  <a:srgbClr val="008000"/>
                </a:solidFill>
                <a:highlight>
                  <a:srgbClr val="FFFFFF"/>
                </a:highlight>
                <a:latin typeface="Courier New"/>
              </a:rPr>
              <a:t>Initialize the MPI library */</a:t>
            </a:r>
            <a:endParaRPr lang="en-US" sz="1200" dirty="0">
              <a:solidFill>
                <a:srgbClr val="000000"/>
              </a:solidFill>
              <a:highlight>
                <a:srgbClr val="FFFFFF"/>
              </a:highlight>
              <a:latin typeface="Courier New"/>
            </a:endParaRPr>
          </a:p>
          <a:p>
            <a:pPr>
              <a:lnSpc>
                <a:spcPct val="100000"/>
              </a:lnSpc>
              <a:spcBef>
                <a:spcPts val="600"/>
              </a:spcBef>
              <a:spcAft>
                <a:spcPts val="600"/>
              </a:spcAft>
            </a:pPr>
            <a:r>
              <a:rPr lang="en-US" sz="1200" dirty="0">
                <a:solidFill>
                  <a:srgbClr val="000000"/>
                </a:solidFill>
                <a:highlight>
                  <a:srgbClr val="FFFFFF"/>
                </a:highlight>
                <a:latin typeface="Courier New"/>
              </a:rPr>
              <a:t> </a:t>
            </a: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MPI_Init</a:t>
            </a:r>
            <a:r>
              <a:rPr lang="en-US" sz="1200" b="1" dirty="0">
                <a:solidFill>
                  <a:srgbClr val="000080"/>
                </a:solidFill>
                <a:highlight>
                  <a:srgbClr val="FFFFFF"/>
                </a:highlight>
                <a:latin typeface="Courier New"/>
              </a:rPr>
              <a:t>(&amp;</a:t>
            </a:r>
            <a:r>
              <a:rPr lang="en-US" sz="1200" dirty="0" err="1">
                <a:solidFill>
                  <a:srgbClr val="000000"/>
                </a:solidFill>
                <a:highlight>
                  <a:srgbClr val="FFFFFF"/>
                </a:highlight>
                <a:latin typeface="Courier New"/>
              </a:rPr>
              <a:t>argc</a:t>
            </a:r>
            <a:r>
              <a:rPr lang="en-US" sz="1200" b="1" dirty="0">
                <a:solidFill>
                  <a:srgbClr val="000080"/>
                </a:solidFill>
                <a:highlight>
                  <a:srgbClr val="FFFFFF"/>
                </a:highlight>
                <a:latin typeface="Courier New"/>
              </a:rPr>
              <a:t>,&amp;</a:t>
            </a:r>
            <a:r>
              <a:rPr lang="en-US" sz="1200" dirty="0" err="1">
                <a:solidFill>
                  <a:srgbClr val="000000"/>
                </a:solidFill>
                <a:highlight>
                  <a:srgbClr val="FFFFFF"/>
                </a:highlight>
                <a:latin typeface="Courier New"/>
              </a:rPr>
              <a:t>argv</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Determine the calling process </a:t>
            </a:r>
            <a:r>
              <a:rPr lang="en-US" sz="1200" dirty="0" smtClean="0">
                <a:solidFill>
                  <a:srgbClr val="008000"/>
                </a:solidFill>
                <a:highlight>
                  <a:srgbClr val="FFFFFF"/>
                </a:highlight>
                <a:latin typeface="Courier New"/>
              </a:rPr>
              <a:t>rank and total number of ranks */</a:t>
            </a:r>
          </a:p>
          <a:p>
            <a:pPr>
              <a:lnSpc>
                <a:spcPct val="100000"/>
              </a:lnSpc>
              <a:spcBef>
                <a:spcPts val="600"/>
              </a:spcBef>
              <a:spcAft>
                <a:spcPts val="600"/>
              </a:spcAft>
            </a:pPr>
            <a:r>
              <a:rPr lang="en-US" sz="1200" dirty="0" smtClean="0">
                <a:solidFill>
                  <a:srgbClr val="000000"/>
                </a:solidFill>
                <a:highlight>
                  <a:srgbClr val="FFFFFF"/>
                </a:highlight>
                <a:latin typeface="Courier New"/>
              </a:rPr>
              <a:t>    </a:t>
            </a:r>
            <a:r>
              <a:rPr lang="en-US" sz="1200" dirty="0" err="1">
                <a:solidFill>
                  <a:srgbClr val="000000"/>
                </a:solidFill>
                <a:highlight>
                  <a:srgbClr val="FFFFFF"/>
                </a:highlight>
                <a:latin typeface="Courier New"/>
              </a:rPr>
              <a:t>MPI_Comm_size</a:t>
            </a:r>
            <a:r>
              <a:rPr lang="en-US" sz="1200" b="1" dirty="0">
                <a:solidFill>
                  <a:srgbClr val="000080"/>
                </a:solidFill>
                <a:highlight>
                  <a:srgbClr val="FFFFFF"/>
                </a:highlight>
                <a:latin typeface="Courier New"/>
              </a:rPr>
              <a:t>(</a:t>
            </a:r>
            <a:r>
              <a:rPr lang="en-US" sz="1200" dirty="0" err="1">
                <a:solidFill>
                  <a:srgbClr val="000000"/>
                </a:solidFill>
                <a:highlight>
                  <a:srgbClr val="FFFFFF"/>
                </a:highlight>
                <a:latin typeface="Courier New"/>
              </a:rPr>
              <a:t>MPI_COMM_WORLD</a:t>
            </a:r>
            <a:r>
              <a:rPr lang="en-US" sz="1200" b="1" dirty="0" err="1">
                <a:solidFill>
                  <a:srgbClr val="000080"/>
                </a:solidFill>
                <a:highlight>
                  <a:srgbClr val="FFFFFF"/>
                </a:highlight>
                <a:latin typeface="Courier New"/>
              </a:rPr>
              <a:t>,&amp;</a:t>
            </a:r>
            <a:r>
              <a:rPr lang="en-US" sz="1200" dirty="0" err="1">
                <a:solidFill>
                  <a:srgbClr val="000000"/>
                </a:solidFill>
                <a:highlight>
                  <a:srgbClr val="FFFFFF"/>
                </a:highlight>
                <a:latin typeface="Courier New"/>
              </a:rPr>
              <a:t>size</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MPI_Comm_rank</a:t>
            </a:r>
            <a:r>
              <a:rPr lang="en-US" sz="1200" b="1" dirty="0" smtClean="0">
                <a:solidFill>
                  <a:srgbClr val="000080"/>
                </a:solidFill>
                <a:highlight>
                  <a:srgbClr val="FFFFFF"/>
                </a:highlight>
                <a:latin typeface="Courier New"/>
              </a:rPr>
              <a:t>(</a:t>
            </a:r>
            <a:r>
              <a:rPr lang="en-US" sz="1200" dirty="0" err="1" smtClean="0">
                <a:solidFill>
                  <a:srgbClr val="000000"/>
                </a:solidFill>
                <a:highlight>
                  <a:srgbClr val="FFFFFF"/>
                </a:highlight>
                <a:latin typeface="Courier New"/>
              </a:rPr>
              <a:t>MPI_COMM_WORLD</a:t>
            </a:r>
            <a:r>
              <a:rPr lang="en-US" sz="1200" b="1" dirty="0" err="1">
                <a:solidFill>
                  <a:srgbClr val="000080"/>
                </a:solidFill>
                <a:highlight>
                  <a:srgbClr val="FFFFFF"/>
                </a:highlight>
                <a:latin typeface="Courier New"/>
              </a:rPr>
              <a:t>,&amp;</a:t>
            </a:r>
            <a:r>
              <a:rPr lang="en-US" sz="1200" dirty="0" err="1">
                <a:solidFill>
                  <a:srgbClr val="000000"/>
                </a:solidFill>
                <a:highlight>
                  <a:srgbClr val="FFFFFF"/>
                </a:highlight>
                <a:latin typeface="Courier New"/>
              </a:rPr>
              <a:t>rank</a:t>
            </a:r>
            <a:r>
              <a:rPr lang="en-US" sz="1200" b="1" dirty="0" smtClean="0">
                <a:solidFill>
                  <a:srgbClr val="000080"/>
                </a:solidFill>
                <a:highlight>
                  <a:srgbClr val="FFFFFF"/>
                </a:highlight>
                <a:latin typeface="Courier New"/>
              </a:rPr>
              <a:t>);</a:t>
            </a: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Call MPI routines like </a:t>
            </a:r>
            <a:r>
              <a:rPr lang="en-US" sz="1200" dirty="0" err="1">
                <a:solidFill>
                  <a:srgbClr val="008000"/>
                </a:solidFill>
                <a:highlight>
                  <a:srgbClr val="FFFFFF"/>
                </a:highlight>
                <a:latin typeface="Courier New"/>
              </a:rPr>
              <a:t>MPI_Send</a:t>
            </a:r>
            <a:r>
              <a:rPr lang="en-US" sz="1200" dirty="0">
                <a:solidFill>
                  <a:srgbClr val="008000"/>
                </a:solidFill>
                <a:highlight>
                  <a:srgbClr val="FFFFFF"/>
                </a:highlight>
                <a:latin typeface="Courier New"/>
              </a:rPr>
              <a:t>, </a:t>
            </a:r>
            <a:r>
              <a:rPr lang="en-US" sz="1200" dirty="0" err="1">
                <a:solidFill>
                  <a:srgbClr val="008000"/>
                </a:solidFill>
                <a:highlight>
                  <a:srgbClr val="FFFFFF"/>
                </a:highlight>
                <a:latin typeface="Courier New"/>
              </a:rPr>
              <a:t>MPI_Recv</a:t>
            </a:r>
            <a:r>
              <a:rPr lang="en-US" sz="1200" dirty="0">
                <a:solidFill>
                  <a:srgbClr val="008000"/>
                </a:solidFill>
                <a:highlight>
                  <a:srgbClr val="FFFFFF"/>
                </a:highlight>
                <a:latin typeface="Courier New"/>
              </a:rPr>
              <a:t>, ... </a:t>
            </a:r>
            <a:r>
              <a:rPr lang="en-US" sz="1200" dirty="0" smtClean="0">
                <a:solidFill>
                  <a:srgbClr val="008000"/>
                </a:solidFill>
                <a:highlight>
                  <a:srgbClr val="FFFFFF"/>
                </a:highlight>
                <a:latin typeface="Courier New"/>
              </a:rPr>
              <a:t>*/</a:t>
            </a:r>
          </a:p>
          <a:p>
            <a:pPr marL="0" indent="0">
              <a:lnSpc>
                <a:spcPct val="100000"/>
              </a:lnSpc>
              <a:spcBef>
                <a:spcPts val="600"/>
              </a:spcBef>
              <a:spcAft>
                <a:spcPts val="600"/>
              </a:spcAft>
              <a:buNone/>
            </a:pPr>
            <a:r>
              <a:rPr lang="en-US" sz="1200" dirty="0" smtClean="0">
                <a:highlight>
                  <a:srgbClr val="FFFFFF"/>
                </a:highlight>
                <a:latin typeface="Courier New"/>
              </a:rPr>
              <a:t>    ...</a:t>
            </a:r>
            <a:endParaRPr lang="en-US" sz="1200" dirty="0">
              <a:highlight>
                <a:srgbClr val="FFFFFF"/>
              </a:highlight>
              <a:latin typeface="Courier New"/>
            </a:endParaRP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Shutdown MPI library */</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MPI_Finalize</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b="1" dirty="0" smtClean="0">
                <a:solidFill>
                  <a:srgbClr val="0000FF"/>
                </a:solidFill>
                <a:highlight>
                  <a:srgbClr val="FFFFFF"/>
                </a:highlight>
                <a:latin typeface="Courier New"/>
              </a:rPr>
              <a:t>    return</a:t>
            </a:r>
            <a:r>
              <a:rPr lang="en-US" sz="1200" dirty="0" smtClean="0">
                <a:solidFill>
                  <a:srgbClr val="000000"/>
                </a:solidFill>
                <a:highlight>
                  <a:srgbClr val="FFFFFF"/>
                </a:highlight>
                <a:latin typeface="Courier New"/>
              </a:rPr>
              <a:t> </a:t>
            </a:r>
            <a:r>
              <a:rPr lang="en-US" sz="1200" dirty="0">
                <a:solidFill>
                  <a:srgbClr val="FF8000"/>
                </a:solidFill>
                <a:highlight>
                  <a:srgbClr val="FFFFFF"/>
                </a:highlight>
                <a:latin typeface="Courier New"/>
              </a:rPr>
              <a:t>0</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b="1" dirty="0">
                <a:solidFill>
                  <a:srgbClr val="000080"/>
                </a:solidFill>
                <a:highlight>
                  <a:srgbClr val="FFFFFF"/>
                </a:highlight>
                <a:latin typeface="Courier New"/>
              </a:rPr>
              <a:t>}</a:t>
            </a:r>
            <a:endParaRPr lang="en-US" sz="1200" dirty="0"/>
          </a:p>
        </p:txBody>
      </p:sp>
    </p:spTree>
    <p:custDataLst>
      <p:tags r:id="rId1"/>
    </p:custDataLst>
    <p:extLst>
      <p:ext uri="{BB962C8B-B14F-4D97-AF65-F5344CB8AC3E}">
        <p14:creationId xmlns:p14="http://schemas.microsoft.com/office/powerpoint/2010/main" val="2072878563"/>
      </p:ext>
    </p:extLst>
  </p:cSld>
  <p:clrMapOvr>
    <a:masterClrMapping/>
  </p:clrMapOvr>
  <mc:AlternateContent xmlns:mc="http://schemas.openxmlformats.org/markup-compatibility/2006" xmlns:p14="http://schemas.microsoft.com/office/powerpoint/2010/main">
    <mc:Choice Requires="p14">
      <p:transition spd="med" p14:dur="700" advTm="120596">
        <p:fade/>
      </p:transition>
    </mc:Choice>
    <mc:Fallback xmlns="">
      <p:transition spd="med" advTm="120596">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912" y="596153"/>
            <a:ext cx="9041571" cy="590931"/>
          </a:xfrm>
        </p:spPr>
        <p:txBody>
          <a:bodyPr/>
          <a:lstStyle/>
          <a:p>
            <a:pPr algn="l"/>
            <a:r>
              <a:rPr lang="en-US" dirty="0" smtClean="0"/>
              <a:t>MPI – A Minimal </a:t>
            </a:r>
            <a:r>
              <a:rPr lang="en-US" dirty="0"/>
              <a:t>P</a:t>
            </a:r>
            <a:r>
              <a:rPr lang="en-US" dirty="0" smtClean="0"/>
              <a:t>rogram</a:t>
            </a:r>
            <a:endParaRPr lang="en-US" dirty="0"/>
          </a:p>
        </p:txBody>
      </p:sp>
      <p:sp>
        <p:nvSpPr>
          <p:cNvPr id="3" name="Content Placeholder 2"/>
          <p:cNvSpPr>
            <a:spLocks noGrp="1"/>
          </p:cNvSpPr>
          <p:nvPr>
            <p:ph idx="4294967295"/>
          </p:nvPr>
        </p:nvSpPr>
        <p:spPr>
          <a:xfrm>
            <a:off x="777187" y="1308614"/>
            <a:ext cx="9041571" cy="4323718"/>
          </a:xfrm>
          <a:noFill/>
        </p:spPr>
        <p:txBody>
          <a:bodyPr>
            <a:noAutofit/>
          </a:bodyPr>
          <a:lstStyle/>
          <a:p>
            <a:pPr marL="0" indent="0">
              <a:lnSpc>
                <a:spcPct val="100000"/>
              </a:lnSpc>
              <a:spcBef>
                <a:spcPts val="600"/>
              </a:spcBef>
              <a:spcAft>
                <a:spcPts val="600"/>
              </a:spcAft>
              <a:buNone/>
            </a:pPr>
            <a:r>
              <a:rPr lang="en-US" sz="1200" dirty="0">
                <a:solidFill>
                  <a:srgbClr val="804000"/>
                </a:solidFill>
                <a:highlight>
                  <a:srgbClr val="FFFFFF"/>
                </a:highlight>
                <a:latin typeface="Courier New"/>
              </a:rPr>
              <a:t>#include &lt;</a:t>
            </a:r>
            <a:r>
              <a:rPr lang="en-US" sz="1200" dirty="0" err="1">
                <a:solidFill>
                  <a:srgbClr val="804000"/>
                </a:solidFill>
                <a:highlight>
                  <a:srgbClr val="FFFFFF"/>
                </a:highlight>
                <a:latin typeface="Courier New"/>
              </a:rPr>
              <a:t>mpi.h</a:t>
            </a:r>
            <a:r>
              <a:rPr lang="en-US" sz="1200" dirty="0">
                <a:solidFill>
                  <a:srgbClr val="804000"/>
                </a:solidFill>
                <a:highlight>
                  <a:srgbClr val="FFFFFF"/>
                </a:highlight>
                <a:latin typeface="Courier New"/>
              </a:rPr>
              <a:t>&gt;</a:t>
            </a:r>
          </a:p>
          <a:p>
            <a:pPr marL="0" indent="0">
              <a:lnSpc>
                <a:spcPct val="100000"/>
              </a:lnSpc>
              <a:spcBef>
                <a:spcPts val="600"/>
              </a:spcBef>
              <a:spcAft>
                <a:spcPts val="600"/>
              </a:spcAft>
              <a:buNone/>
            </a:pPr>
            <a:r>
              <a:rPr lang="en-US" sz="1200" dirty="0" err="1">
                <a:solidFill>
                  <a:srgbClr val="8000FF"/>
                </a:solidFill>
                <a:highlight>
                  <a:srgbClr val="FFFFFF"/>
                </a:highlight>
                <a:latin typeface="Courier New"/>
              </a:rPr>
              <a:t>int</a:t>
            </a:r>
            <a:r>
              <a:rPr lang="en-US" sz="1200" dirty="0">
                <a:solidFill>
                  <a:srgbClr val="000000"/>
                </a:solidFill>
                <a:highlight>
                  <a:srgbClr val="FFFFFF"/>
                </a:highlight>
                <a:latin typeface="Courier New"/>
              </a:rPr>
              <a:t> main</a:t>
            </a:r>
            <a:r>
              <a:rPr lang="en-US" sz="1200" b="1" dirty="0">
                <a:solidFill>
                  <a:srgbClr val="000080"/>
                </a:solidFill>
                <a:highlight>
                  <a:srgbClr val="FFFFFF"/>
                </a:highlight>
                <a:latin typeface="Courier New"/>
              </a:rPr>
              <a:t>(</a:t>
            </a:r>
            <a:r>
              <a:rPr lang="en-US" sz="1200" dirty="0" err="1">
                <a:solidFill>
                  <a:srgbClr val="8000FF"/>
                </a:solidFill>
                <a:highlight>
                  <a:srgbClr val="FFFFFF"/>
                </a:highlight>
                <a:latin typeface="Courier New"/>
              </a:rPr>
              <a:t>int</a:t>
            </a:r>
            <a:r>
              <a:rPr lang="en-US" sz="1200" dirty="0">
                <a:solidFill>
                  <a:srgbClr val="000000"/>
                </a:solidFill>
                <a:highlight>
                  <a:srgbClr val="FFFFFF"/>
                </a:highlight>
                <a:latin typeface="Courier New"/>
              </a:rPr>
              <a:t> </a:t>
            </a:r>
            <a:r>
              <a:rPr lang="en-US" sz="1200" dirty="0" err="1">
                <a:solidFill>
                  <a:srgbClr val="000000"/>
                </a:solidFill>
                <a:highlight>
                  <a:srgbClr val="FFFFFF"/>
                </a:highlight>
                <a:latin typeface="Courier New"/>
              </a:rPr>
              <a:t>argc</a:t>
            </a:r>
            <a:r>
              <a:rPr lang="en-US" sz="1200" b="1" dirty="0">
                <a:solidFill>
                  <a:srgbClr val="000080"/>
                </a:solidFill>
                <a:highlight>
                  <a:srgbClr val="FFFFFF"/>
                </a:highlight>
                <a:latin typeface="Courier New"/>
              </a:rPr>
              <a:t>,</a:t>
            </a:r>
            <a:r>
              <a:rPr lang="en-US" sz="1200" dirty="0">
                <a:solidFill>
                  <a:srgbClr val="000000"/>
                </a:solidFill>
                <a:highlight>
                  <a:srgbClr val="FFFFFF"/>
                </a:highlight>
                <a:latin typeface="Courier New"/>
              </a:rPr>
              <a:t> </a:t>
            </a:r>
            <a:r>
              <a:rPr lang="en-US" sz="1200" dirty="0">
                <a:solidFill>
                  <a:srgbClr val="8000FF"/>
                </a:solidFill>
                <a:highlight>
                  <a:srgbClr val="FFFFFF"/>
                </a:highlight>
                <a:latin typeface="Courier New"/>
              </a:rPr>
              <a:t>char</a:t>
            </a:r>
            <a:r>
              <a:rPr lang="en-US" sz="1200" dirty="0">
                <a:solidFill>
                  <a:srgbClr val="000000"/>
                </a:solidFill>
                <a:highlight>
                  <a:srgbClr val="FFFFFF"/>
                </a:highlight>
                <a:latin typeface="Courier New"/>
              </a:rPr>
              <a:t> </a:t>
            </a:r>
            <a:r>
              <a:rPr lang="en-US" sz="1200" b="1" dirty="0">
                <a:solidFill>
                  <a:srgbClr val="000080"/>
                </a:solidFill>
                <a:highlight>
                  <a:srgbClr val="FFFFFF"/>
                </a:highlight>
                <a:latin typeface="Courier New"/>
              </a:rPr>
              <a:t>*</a:t>
            </a:r>
            <a:r>
              <a:rPr lang="en-US" sz="1200" dirty="0" err="1">
                <a:solidFill>
                  <a:srgbClr val="000000"/>
                </a:solidFill>
                <a:highlight>
                  <a:srgbClr val="FFFFFF"/>
                </a:highlight>
                <a:latin typeface="Courier New"/>
              </a:rPr>
              <a:t>argv</a:t>
            </a:r>
            <a:r>
              <a:rPr lang="en-US" sz="1200" b="1" dirty="0">
                <a:solidFill>
                  <a:srgbClr val="000080"/>
                </a:solidFill>
                <a:highlight>
                  <a:srgbClr val="FFFFFF"/>
                </a:highlight>
                <a:latin typeface="Courier New"/>
              </a:rPr>
              <a:t>[])</a:t>
            </a:r>
            <a:r>
              <a:rPr lang="en-US" sz="1200" dirty="0">
                <a:solidFill>
                  <a:srgbClr val="000000"/>
                </a:solidFill>
                <a:highlight>
                  <a:srgbClr val="FFFFFF"/>
                </a:highlight>
                <a:latin typeface="Courier New"/>
              </a:rPr>
              <a:t> </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a:solidFill>
                  <a:srgbClr val="000000"/>
                </a:solidFill>
                <a:highlight>
                  <a:srgbClr val="FFFFFF"/>
                </a:highlight>
                <a:latin typeface="Courier New"/>
              </a:rPr>
              <a:t> </a:t>
            </a:r>
            <a:r>
              <a:rPr lang="en-US" sz="1200" dirty="0" smtClean="0">
                <a:solidFill>
                  <a:srgbClr val="000000"/>
                </a:solidFill>
                <a:highlight>
                  <a:srgbClr val="FFFFFF"/>
                </a:highlight>
                <a:latin typeface="Courier New"/>
              </a:rPr>
              <a:t>   </a:t>
            </a:r>
            <a:r>
              <a:rPr lang="en-US" sz="1200" dirty="0" err="1" smtClean="0">
                <a:solidFill>
                  <a:srgbClr val="8000FF"/>
                </a:solidFill>
                <a:highlight>
                  <a:srgbClr val="FFFFFF"/>
                </a:highlight>
                <a:latin typeface="Courier New"/>
              </a:rPr>
              <a:t>int</a:t>
            </a: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rank,size</a:t>
            </a:r>
            <a:r>
              <a:rPr lang="en-US" sz="1200" b="1" dirty="0" smtClean="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a:lnSpc>
                <a:spcPct val="100000"/>
              </a:lnSpc>
              <a:spcBef>
                <a:spcPts val="600"/>
              </a:spcBef>
              <a:spcAft>
                <a:spcPts val="600"/>
              </a:spcAft>
            </a:pPr>
            <a:r>
              <a:rPr lang="en-US" sz="1200" dirty="0" smtClean="0">
                <a:solidFill>
                  <a:srgbClr val="000000"/>
                </a:solidFill>
                <a:highlight>
                  <a:srgbClr val="FFFFFF"/>
                </a:highlight>
                <a:latin typeface="Courier New"/>
              </a:rPr>
              <a:t>    </a:t>
            </a:r>
            <a:r>
              <a:rPr lang="en-US" sz="1200" dirty="0" smtClean="0">
                <a:solidFill>
                  <a:srgbClr val="008000"/>
                </a:solidFill>
                <a:highlight>
                  <a:srgbClr val="FFFFFF"/>
                </a:highlight>
                <a:latin typeface="Courier New"/>
              </a:rPr>
              <a:t>/* </a:t>
            </a:r>
            <a:r>
              <a:rPr lang="en-US" sz="1200" dirty="0">
                <a:solidFill>
                  <a:srgbClr val="008000"/>
                </a:solidFill>
                <a:highlight>
                  <a:srgbClr val="FFFFFF"/>
                </a:highlight>
                <a:latin typeface="Courier New"/>
              </a:rPr>
              <a:t>Initialize the MPI library */</a:t>
            </a:r>
            <a:endParaRPr lang="en-US" sz="1200" dirty="0">
              <a:solidFill>
                <a:srgbClr val="000000"/>
              </a:solidFill>
              <a:highlight>
                <a:srgbClr val="FFFFFF"/>
              </a:highlight>
              <a:latin typeface="Courier New"/>
            </a:endParaRPr>
          </a:p>
          <a:p>
            <a:pPr>
              <a:lnSpc>
                <a:spcPct val="100000"/>
              </a:lnSpc>
              <a:spcBef>
                <a:spcPts val="600"/>
              </a:spcBef>
              <a:spcAft>
                <a:spcPts val="600"/>
              </a:spcAft>
            </a:pPr>
            <a:r>
              <a:rPr lang="en-US" sz="1200" dirty="0">
                <a:solidFill>
                  <a:srgbClr val="000000"/>
                </a:solidFill>
                <a:highlight>
                  <a:srgbClr val="FFFFFF"/>
                </a:highlight>
                <a:latin typeface="Courier New"/>
              </a:rPr>
              <a:t> </a:t>
            </a: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MPI_Init</a:t>
            </a:r>
            <a:r>
              <a:rPr lang="en-US" sz="1200" b="1" dirty="0">
                <a:solidFill>
                  <a:srgbClr val="000080"/>
                </a:solidFill>
                <a:highlight>
                  <a:srgbClr val="FFFFFF"/>
                </a:highlight>
                <a:latin typeface="Courier New"/>
              </a:rPr>
              <a:t>(&amp;</a:t>
            </a:r>
            <a:r>
              <a:rPr lang="en-US" sz="1200" dirty="0" err="1">
                <a:solidFill>
                  <a:srgbClr val="000000"/>
                </a:solidFill>
                <a:highlight>
                  <a:srgbClr val="FFFFFF"/>
                </a:highlight>
                <a:latin typeface="Courier New"/>
              </a:rPr>
              <a:t>argc</a:t>
            </a:r>
            <a:r>
              <a:rPr lang="en-US" sz="1200" b="1" dirty="0">
                <a:solidFill>
                  <a:srgbClr val="000080"/>
                </a:solidFill>
                <a:highlight>
                  <a:srgbClr val="FFFFFF"/>
                </a:highlight>
                <a:latin typeface="Courier New"/>
              </a:rPr>
              <a:t>,&amp;</a:t>
            </a:r>
            <a:r>
              <a:rPr lang="en-US" sz="1200" dirty="0" err="1">
                <a:solidFill>
                  <a:srgbClr val="000000"/>
                </a:solidFill>
                <a:highlight>
                  <a:srgbClr val="FFFFFF"/>
                </a:highlight>
                <a:latin typeface="Courier New"/>
              </a:rPr>
              <a:t>argv</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Determine the calling process </a:t>
            </a:r>
            <a:r>
              <a:rPr lang="en-US" sz="1200" dirty="0" smtClean="0">
                <a:solidFill>
                  <a:srgbClr val="008000"/>
                </a:solidFill>
                <a:highlight>
                  <a:srgbClr val="FFFFFF"/>
                </a:highlight>
                <a:latin typeface="Courier New"/>
              </a:rPr>
              <a:t>rank and total number of ranks */</a:t>
            </a:r>
          </a:p>
          <a:p>
            <a:pPr>
              <a:lnSpc>
                <a:spcPct val="100000"/>
              </a:lnSpc>
              <a:spcBef>
                <a:spcPts val="600"/>
              </a:spcBef>
              <a:spcAft>
                <a:spcPts val="600"/>
              </a:spcAft>
            </a:pPr>
            <a:r>
              <a:rPr lang="en-US" sz="1200" dirty="0" smtClean="0">
                <a:solidFill>
                  <a:srgbClr val="000000"/>
                </a:solidFill>
                <a:highlight>
                  <a:srgbClr val="FFFFFF"/>
                </a:highlight>
                <a:latin typeface="Courier New"/>
              </a:rPr>
              <a:t>    </a:t>
            </a:r>
            <a:r>
              <a:rPr lang="en-US" sz="1200" dirty="0" err="1">
                <a:solidFill>
                  <a:srgbClr val="000000"/>
                </a:solidFill>
                <a:highlight>
                  <a:srgbClr val="FFFFFF"/>
                </a:highlight>
                <a:latin typeface="Courier New"/>
              </a:rPr>
              <a:t>MPI_Comm_size</a:t>
            </a:r>
            <a:r>
              <a:rPr lang="en-US" sz="1200" b="1" dirty="0">
                <a:solidFill>
                  <a:srgbClr val="000080"/>
                </a:solidFill>
                <a:highlight>
                  <a:srgbClr val="FFFFFF"/>
                </a:highlight>
                <a:latin typeface="Courier New"/>
              </a:rPr>
              <a:t>(</a:t>
            </a:r>
            <a:r>
              <a:rPr lang="en-US" sz="1200" dirty="0" err="1">
                <a:solidFill>
                  <a:srgbClr val="000000"/>
                </a:solidFill>
                <a:highlight>
                  <a:srgbClr val="FFFFFF"/>
                </a:highlight>
                <a:latin typeface="Courier New"/>
              </a:rPr>
              <a:t>MPI_COMM_WORLD</a:t>
            </a:r>
            <a:r>
              <a:rPr lang="en-US" sz="1200" b="1" dirty="0" err="1">
                <a:solidFill>
                  <a:srgbClr val="000080"/>
                </a:solidFill>
                <a:highlight>
                  <a:srgbClr val="FFFFFF"/>
                </a:highlight>
                <a:latin typeface="Courier New"/>
              </a:rPr>
              <a:t>,&amp;</a:t>
            </a:r>
            <a:r>
              <a:rPr lang="en-US" sz="1200" dirty="0" err="1">
                <a:solidFill>
                  <a:srgbClr val="000000"/>
                </a:solidFill>
                <a:highlight>
                  <a:srgbClr val="FFFFFF"/>
                </a:highlight>
                <a:latin typeface="Courier New"/>
              </a:rPr>
              <a:t>size</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MPI_Comm_rank</a:t>
            </a:r>
            <a:r>
              <a:rPr lang="en-US" sz="1200" b="1" dirty="0" smtClean="0">
                <a:solidFill>
                  <a:srgbClr val="000080"/>
                </a:solidFill>
                <a:highlight>
                  <a:srgbClr val="FFFFFF"/>
                </a:highlight>
                <a:latin typeface="Courier New"/>
              </a:rPr>
              <a:t>(</a:t>
            </a:r>
            <a:r>
              <a:rPr lang="en-US" sz="1200" dirty="0" err="1" smtClean="0">
                <a:solidFill>
                  <a:srgbClr val="000000"/>
                </a:solidFill>
                <a:highlight>
                  <a:srgbClr val="FFFFFF"/>
                </a:highlight>
                <a:latin typeface="Courier New"/>
              </a:rPr>
              <a:t>MPI_COMM_WORLD</a:t>
            </a:r>
            <a:r>
              <a:rPr lang="en-US" sz="1200" b="1" dirty="0" err="1">
                <a:solidFill>
                  <a:srgbClr val="000080"/>
                </a:solidFill>
                <a:highlight>
                  <a:srgbClr val="FFFFFF"/>
                </a:highlight>
                <a:latin typeface="Courier New"/>
              </a:rPr>
              <a:t>,&amp;</a:t>
            </a:r>
            <a:r>
              <a:rPr lang="en-US" sz="1200" dirty="0" err="1">
                <a:solidFill>
                  <a:srgbClr val="000000"/>
                </a:solidFill>
                <a:highlight>
                  <a:srgbClr val="FFFFFF"/>
                </a:highlight>
                <a:latin typeface="Courier New"/>
              </a:rPr>
              <a:t>rank</a:t>
            </a:r>
            <a:r>
              <a:rPr lang="en-US" sz="1200" b="1" dirty="0" smtClean="0">
                <a:solidFill>
                  <a:srgbClr val="000080"/>
                </a:solidFill>
                <a:highlight>
                  <a:srgbClr val="FFFFFF"/>
                </a:highlight>
                <a:latin typeface="Courier New"/>
              </a:rPr>
              <a:t>);</a:t>
            </a: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Call MPI routines like </a:t>
            </a:r>
            <a:r>
              <a:rPr lang="en-US" sz="1200" dirty="0" err="1">
                <a:solidFill>
                  <a:srgbClr val="008000"/>
                </a:solidFill>
                <a:highlight>
                  <a:srgbClr val="FFFFFF"/>
                </a:highlight>
                <a:latin typeface="Courier New"/>
              </a:rPr>
              <a:t>MPI_Send</a:t>
            </a:r>
            <a:r>
              <a:rPr lang="en-US" sz="1200" dirty="0">
                <a:solidFill>
                  <a:srgbClr val="008000"/>
                </a:solidFill>
                <a:highlight>
                  <a:srgbClr val="FFFFFF"/>
                </a:highlight>
                <a:latin typeface="Courier New"/>
              </a:rPr>
              <a:t>, </a:t>
            </a:r>
            <a:r>
              <a:rPr lang="en-US" sz="1200" dirty="0" err="1">
                <a:solidFill>
                  <a:srgbClr val="008000"/>
                </a:solidFill>
                <a:highlight>
                  <a:srgbClr val="FFFFFF"/>
                </a:highlight>
                <a:latin typeface="Courier New"/>
              </a:rPr>
              <a:t>MPI_Recv</a:t>
            </a:r>
            <a:r>
              <a:rPr lang="en-US" sz="1200" dirty="0">
                <a:solidFill>
                  <a:srgbClr val="008000"/>
                </a:solidFill>
                <a:highlight>
                  <a:srgbClr val="FFFFFF"/>
                </a:highlight>
                <a:latin typeface="Courier New"/>
              </a:rPr>
              <a:t>, ... </a:t>
            </a:r>
            <a:r>
              <a:rPr lang="en-US" sz="1200" dirty="0" smtClean="0">
                <a:solidFill>
                  <a:srgbClr val="008000"/>
                </a:solidFill>
                <a:highlight>
                  <a:srgbClr val="FFFFFF"/>
                </a:highlight>
                <a:latin typeface="Courier New"/>
              </a:rPr>
              <a:t>*/</a:t>
            </a:r>
          </a:p>
          <a:p>
            <a:pPr marL="0" indent="0">
              <a:lnSpc>
                <a:spcPct val="100000"/>
              </a:lnSpc>
              <a:spcBef>
                <a:spcPts val="600"/>
              </a:spcBef>
              <a:spcAft>
                <a:spcPts val="600"/>
              </a:spcAft>
              <a:buNone/>
            </a:pPr>
            <a:r>
              <a:rPr lang="en-US" sz="1200" dirty="0" smtClean="0">
                <a:highlight>
                  <a:srgbClr val="FFFFFF"/>
                </a:highlight>
                <a:latin typeface="Courier New"/>
              </a:rPr>
              <a:t>    ...</a:t>
            </a:r>
            <a:endParaRPr lang="en-US" sz="1200" dirty="0">
              <a:highlight>
                <a:srgbClr val="FFFFFF"/>
              </a:highlight>
              <a:latin typeface="Courier New"/>
            </a:endParaRPr>
          </a:p>
          <a:p>
            <a:pPr marL="0" indent="0">
              <a:lnSpc>
                <a:spcPct val="100000"/>
              </a:lnSpc>
              <a:spcBef>
                <a:spcPts val="600"/>
              </a:spcBef>
              <a:spcAft>
                <a:spcPts val="600"/>
              </a:spcAft>
              <a:buNone/>
            </a:pPr>
            <a:r>
              <a:rPr lang="en-US" sz="1200" dirty="0" smtClean="0">
                <a:solidFill>
                  <a:srgbClr val="008000"/>
                </a:solidFill>
                <a:highlight>
                  <a:srgbClr val="FFFFFF"/>
                </a:highlight>
                <a:latin typeface="Courier New"/>
              </a:rPr>
              <a:t>    /* </a:t>
            </a:r>
            <a:r>
              <a:rPr lang="en-US" sz="1200" dirty="0">
                <a:solidFill>
                  <a:srgbClr val="008000"/>
                </a:solidFill>
                <a:highlight>
                  <a:srgbClr val="FFFFFF"/>
                </a:highlight>
                <a:latin typeface="Courier New"/>
              </a:rPr>
              <a:t>Shutdown MPI library */</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dirty="0" smtClean="0">
                <a:solidFill>
                  <a:srgbClr val="000000"/>
                </a:solidFill>
                <a:highlight>
                  <a:srgbClr val="FFFFFF"/>
                </a:highlight>
                <a:latin typeface="Courier New"/>
              </a:rPr>
              <a:t>    </a:t>
            </a:r>
            <a:r>
              <a:rPr lang="en-US" sz="1200" dirty="0" err="1" smtClean="0">
                <a:solidFill>
                  <a:srgbClr val="000000"/>
                </a:solidFill>
                <a:highlight>
                  <a:srgbClr val="FFFFFF"/>
                </a:highlight>
                <a:latin typeface="Courier New"/>
              </a:rPr>
              <a:t>MPI_Finalize</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b="1" dirty="0" smtClean="0">
                <a:solidFill>
                  <a:srgbClr val="0000FF"/>
                </a:solidFill>
                <a:highlight>
                  <a:srgbClr val="FFFFFF"/>
                </a:highlight>
                <a:latin typeface="Courier New"/>
              </a:rPr>
              <a:t>    return</a:t>
            </a:r>
            <a:r>
              <a:rPr lang="en-US" sz="1200" dirty="0" smtClean="0">
                <a:solidFill>
                  <a:srgbClr val="000000"/>
                </a:solidFill>
                <a:highlight>
                  <a:srgbClr val="FFFFFF"/>
                </a:highlight>
                <a:latin typeface="Courier New"/>
              </a:rPr>
              <a:t> </a:t>
            </a:r>
            <a:r>
              <a:rPr lang="en-US" sz="1200" dirty="0">
                <a:solidFill>
                  <a:srgbClr val="FF8000"/>
                </a:solidFill>
                <a:highlight>
                  <a:srgbClr val="FFFFFF"/>
                </a:highlight>
                <a:latin typeface="Courier New"/>
              </a:rPr>
              <a:t>0</a:t>
            </a:r>
            <a:r>
              <a:rPr lang="en-US" sz="1200" b="1" dirty="0">
                <a:solidFill>
                  <a:srgbClr val="000080"/>
                </a:solidFill>
                <a:highlight>
                  <a:srgbClr val="FFFFFF"/>
                </a:highlight>
                <a:latin typeface="Courier New"/>
              </a:rPr>
              <a:t>;</a:t>
            </a:r>
            <a:endParaRPr lang="en-US" sz="1200" dirty="0">
              <a:solidFill>
                <a:srgbClr val="000000"/>
              </a:solidFill>
              <a:highlight>
                <a:srgbClr val="FFFFFF"/>
              </a:highlight>
              <a:latin typeface="Courier New"/>
            </a:endParaRPr>
          </a:p>
          <a:p>
            <a:pPr marL="0" indent="0">
              <a:lnSpc>
                <a:spcPct val="100000"/>
              </a:lnSpc>
              <a:spcBef>
                <a:spcPts val="600"/>
              </a:spcBef>
              <a:spcAft>
                <a:spcPts val="600"/>
              </a:spcAft>
              <a:buNone/>
            </a:pPr>
            <a:r>
              <a:rPr lang="en-US" sz="1200" b="1" dirty="0">
                <a:solidFill>
                  <a:srgbClr val="000080"/>
                </a:solidFill>
                <a:highlight>
                  <a:srgbClr val="FFFFFF"/>
                </a:highlight>
                <a:latin typeface="Courier New"/>
              </a:rPr>
              <a:t>}</a:t>
            </a:r>
            <a:endParaRPr lang="en-US" sz="1200" dirty="0"/>
          </a:p>
        </p:txBody>
      </p:sp>
      <p:sp>
        <p:nvSpPr>
          <p:cNvPr id="5" name="Rectangle 4"/>
          <p:cNvSpPr/>
          <p:nvPr/>
        </p:nvSpPr>
        <p:spPr>
          <a:xfrm rot="20851349">
            <a:off x="6184081" y="3870679"/>
            <a:ext cx="4217159" cy="1211302"/>
          </a:xfrm>
          <a:prstGeom prst="rect">
            <a:avLst/>
          </a:prstGeom>
          <a:solidFill>
            <a:srgbClr val="F48120"/>
          </a:solidFill>
          <a:ln w="25400" cap="flat" cmpd="sng" algn="ctr">
            <a:solidFill>
              <a:srgbClr val="F4812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Remark: Almost all MPI routines return an error value which should be check. The examples and tasks leave that out for brevity.</a:t>
            </a:r>
          </a:p>
        </p:txBody>
      </p:sp>
    </p:spTree>
    <p:custDataLst>
      <p:tags r:id="rId1"/>
    </p:custDataLst>
    <p:extLst>
      <p:ext uri="{BB962C8B-B14F-4D97-AF65-F5344CB8AC3E}">
        <p14:creationId xmlns:p14="http://schemas.microsoft.com/office/powerpoint/2010/main" val="3906320966"/>
      </p:ext>
    </p:extLst>
  </p:cSld>
  <p:clrMapOvr>
    <a:masterClrMapping/>
  </p:clrMapOvr>
  <mc:AlternateContent xmlns:mc="http://schemas.openxmlformats.org/markup-compatibility/2006" xmlns:p14="http://schemas.microsoft.com/office/powerpoint/2010/main">
    <mc:Choice Requires="p14">
      <p:transition spd="med" p14:dur="700" advTm="120596">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35" y="497174"/>
            <a:ext cx="9041571" cy="535531"/>
          </a:xfrm>
        </p:spPr>
        <p:txBody>
          <a:bodyPr/>
          <a:lstStyle/>
          <a:p>
            <a:pPr algn="l"/>
            <a:r>
              <a:rPr lang="en-US" sz="3200" dirty="0" smtClean="0"/>
              <a:t>MPI – Compiling and Launching</a:t>
            </a:r>
            <a:endParaRPr lang="en-US" sz="3200" dirty="0"/>
          </a:p>
        </p:txBody>
      </p:sp>
      <p:sp>
        <p:nvSpPr>
          <p:cNvPr id="3" name="Content Placeholder 2"/>
          <p:cNvSpPr>
            <a:spLocks noGrp="1"/>
          </p:cNvSpPr>
          <p:nvPr>
            <p:ph idx="4294967295"/>
          </p:nvPr>
        </p:nvSpPr>
        <p:spPr>
          <a:xfrm>
            <a:off x="782735" y="1235822"/>
            <a:ext cx="9041571" cy="4582300"/>
          </a:xfrm>
        </p:spPr>
        <p:txBody>
          <a:bodyPr/>
          <a:lstStyle/>
          <a:p>
            <a:pPr marL="0" indent="0">
              <a:buNone/>
            </a:pPr>
            <a:r>
              <a:rPr lang="de-DE" dirty="0" smtClean="0">
                <a:latin typeface="Courier New" pitchFamily="49" charset="0"/>
                <a:cs typeface="Courier New" pitchFamily="49" charset="0"/>
              </a:rPr>
              <a:t>    $ </a:t>
            </a:r>
            <a:r>
              <a:rPr lang="de-DE" dirty="0" err="1" smtClean="0">
                <a:latin typeface="Courier New" pitchFamily="49" charset="0"/>
                <a:cs typeface="Courier New" pitchFamily="49" charset="0"/>
              </a:rPr>
              <a:t>mpicc</a:t>
            </a:r>
            <a:r>
              <a:rPr lang="de-DE" dirty="0" smtClean="0">
                <a:latin typeface="Courier New" pitchFamily="49" charset="0"/>
                <a:cs typeface="Courier New" pitchFamily="49" charset="0"/>
              </a:rPr>
              <a:t> –o </a:t>
            </a:r>
            <a:r>
              <a:rPr lang="de-DE" dirty="0" err="1" smtClean="0">
                <a:latin typeface="Courier New" pitchFamily="49" charset="0"/>
                <a:cs typeface="Courier New" pitchFamily="49" charset="0"/>
              </a:rPr>
              <a:t>myapp</a:t>
            </a: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myapp.c</a:t>
            </a:r>
            <a:endParaRPr lang="de-DE" dirty="0" smtClean="0">
              <a:latin typeface="Courier New" pitchFamily="49" charset="0"/>
              <a:cs typeface="Courier New" pitchFamily="49" charset="0"/>
            </a:endParaRPr>
          </a:p>
          <a:p>
            <a:pPr marL="0" indent="0">
              <a:buNone/>
            </a:pPr>
            <a:r>
              <a:rPr lang="de-DE" dirty="0" smtClean="0">
                <a:latin typeface="Courier New" pitchFamily="49" charset="0"/>
                <a:cs typeface="Courier New" pitchFamily="49" charset="0"/>
              </a:rPr>
              <a:t>    $ </a:t>
            </a:r>
            <a:r>
              <a:rPr lang="de-DE" dirty="0" err="1" smtClean="0">
                <a:latin typeface="Courier New" pitchFamily="49" charset="0"/>
                <a:cs typeface="Courier New" pitchFamily="49" charset="0"/>
              </a:rPr>
              <a:t>mpirun</a:t>
            </a: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np</a:t>
            </a:r>
            <a:r>
              <a:rPr lang="de-DE" dirty="0" smtClean="0">
                <a:latin typeface="Courier New" pitchFamily="49" charset="0"/>
                <a:cs typeface="Courier New" pitchFamily="49" charset="0"/>
              </a:rPr>
              <a:t> 4 ./</a:t>
            </a:r>
            <a:r>
              <a:rPr lang="de-DE" dirty="0" err="1" smtClean="0">
                <a:latin typeface="Courier New" pitchFamily="49" charset="0"/>
                <a:cs typeface="Courier New" pitchFamily="49" charset="0"/>
              </a:rPr>
              <a:t>myapp</a:t>
            </a:r>
            <a:r>
              <a:rPr lang="de-DE" dirty="0" smtClean="0">
                <a:latin typeface="Courier New" pitchFamily="49" charset="0"/>
                <a:cs typeface="Courier New" pitchFamily="49" charset="0"/>
              </a:rPr>
              <a:t> &lt;</a:t>
            </a:r>
            <a:r>
              <a:rPr lang="de-DE" dirty="0" err="1" smtClean="0">
                <a:latin typeface="Courier New" pitchFamily="49" charset="0"/>
                <a:cs typeface="Courier New" pitchFamily="49" charset="0"/>
              </a:rPr>
              <a:t>args</a:t>
            </a:r>
            <a:r>
              <a:rPr lang="de-DE" dirty="0" smtClean="0">
                <a:latin typeface="Courier New" pitchFamily="49" charset="0"/>
                <a:cs typeface="Courier New" pitchFamily="49" charset="0"/>
              </a:rPr>
              <a:t>&gt;</a:t>
            </a:r>
            <a:endParaRPr lang="en-US" dirty="0">
              <a:latin typeface="Courier New" pitchFamily="49" charset="0"/>
              <a:cs typeface="Courier New" pitchFamily="49" charset="0"/>
            </a:endParaRPr>
          </a:p>
        </p:txBody>
      </p:sp>
      <p:grpSp>
        <p:nvGrpSpPr>
          <p:cNvPr id="4" name="Group 3"/>
          <p:cNvGrpSpPr/>
          <p:nvPr/>
        </p:nvGrpSpPr>
        <p:grpSpPr>
          <a:xfrm>
            <a:off x="1756256" y="2161309"/>
            <a:ext cx="7460288" cy="3539739"/>
            <a:chOff x="818626" y="2161309"/>
            <a:chExt cx="7460288" cy="3539739"/>
          </a:xfrm>
        </p:grpSpPr>
        <p:cxnSp>
          <p:nvCxnSpPr>
            <p:cNvPr id="9" name="Straight Arrow Connector 8"/>
            <p:cNvCxnSpPr/>
            <p:nvPr/>
          </p:nvCxnSpPr>
          <p:spPr>
            <a:xfrm flipH="1">
              <a:off x="1457599" y="2161309"/>
              <a:ext cx="2261269" cy="107641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496089" y="2236124"/>
              <a:ext cx="445559" cy="100159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15473" y="2236124"/>
              <a:ext cx="1089807" cy="1001599"/>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06666" y="2161309"/>
              <a:ext cx="2830229" cy="1076413"/>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2071" name="Group 2070"/>
            <p:cNvGrpSpPr/>
            <p:nvPr/>
          </p:nvGrpSpPr>
          <p:grpSpPr>
            <a:xfrm>
              <a:off x="818626" y="3321699"/>
              <a:ext cx="7460288" cy="2379349"/>
              <a:chOff x="1413515" y="3321698"/>
              <a:chExt cx="7460288" cy="2379349"/>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515"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0318" y="3779304"/>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946"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142"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9" name="Rectangle 2058"/>
              <p:cNvSpPr/>
              <p:nvPr/>
            </p:nvSpPr>
            <p:spPr>
              <a:xfrm>
                <a:off x="1530221" y="3321698"/>
                <a:ext cx="1044533" cy="354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96"/>
                <a:r>
                  <a:rPr lang="de-DE" dirty="0" err="1">
                    <a:solidFill>
                      <a:prstClr val="white"/>
                    </a:solidFill>
                  </a:rPr>
                  <a:t>myapp</a:t>
                </a:r>
                <a:endParaRPr lang="en-US" dirty="0">
                  <a:solidFill>
                    <a:prstClr val="white"/>
                  </a:solidFill>
                </a:endParaRPr>
              </a:p>
            </p:txBody>
          </p:sp>
          <p:sp>
            <p:nvSpPr>
              <p:cNvPr id="267" name="Rectangle 266"/>
              <p:cNvSpPr/>
              <p:nvPr/>
            </p:nvSpPr>
            <p:spPr>
              <a:xfrm>
                <a:off x="3664881" y="3322105"/>
                <a:ext cx="1044533" cy="354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96"/>
                <a:r>
                  <a:rPr lang="de-DE" dirty="0" err="1">
                    <a:solidFill>
                      <a:prstClr val="white"/>
                    </a:solidFill>
                  </a:rPr>
                  <a:t>myapp</a:t>
                </a:r>
                <a:endParaRPr lang="en-US" dirty="0">
                  <a:solidFill>
                    <a:prstClr val="white"/>
                  </a:solidFill>
                </a:endParaRPr>
              </a:p>
            </p:txBody>
          </p:sp>
          <p:sp>
            <p:nvSpPr>
              <p:cNvPr id="268" name="Rectangle 267"/>
              <p:cNvSpPr/>
              <p:nvPr/>
            </p:nvSpPr>
            <p:spPr>
              <a:xfrm>
                <a:off x="5649509" y="3349690"/>
                <a:ext cx="1044533" cy="354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96"/>
                <a:r>
                  <a:rPr lang="de-DE" dirty="0" err="1">
                    <a:solidFill>
                      <a:prstClr val="white"/>
                    </a:solidFill>
                  </a:rPr>
                  <a:t>myapp</a:t>
                </a:r>
                <a:endParaRPr lang="en-US" dirty="0">
                  <a:solidFill>
                    <a:prstClr val="white"/>
                  </a:solidFill>
                </a:endParaRPr>
              </a:p>
            </p:txBody>
          </p:sp>
          <p:sp>
            <p:nvSpPr>
              <p:cNvPr id="269" name="Rectangle 268"/>
              <p:cNvSpPr/>
              <p:nvPr/>
            </p:nvSpPr>
            <p:spPr>
              <a:xfrm>
                <a:off x="7644705" y="3349690"/>
                <a:ext cx="1044533" cy="354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96"/>
                <a:r>
                  <a:rPr lang="de-DE" dirty="0" err="1">
                    <a:solidFill>
                      <a:prstClr val="white"/>
                    </a:solidFill>
                  </a:rPr>
                  <a:t>myapp</a:t>
                </a:r>
                <a:endParaRPr lang="en-US" dirty="0">
                  <a:solidFill>
                    <a:prstClr val="white"/>
                  </a:solidFill>
                </a:endParaRPr>
              </a:p>
            </p:txBody>
          </p:sp>
        </p:grpSp>
      </p:grpSp>
    </p:spTree>
    <p:extLst>
      <p:ext uri="{BB962C8B-B14F-4D97-AF65-F5344CB8AC3E}">
        <p14:creationId xmlns:p14="http://schemas.microsoft.com/office/powerpoint/2010/main" val="3887245695"/>
      </p:ext>
    </p:extLst>
  </p:cSld>
  <p:clrMapOvr>
    <a:masterClrMapping/>
  </p:clrMapOvr>
  <mc:AlternateContent xmlns:mc="http://schemas.openxmlformats.org/markup-compatibility/2006" xmlns:p14="http://schemas.microsoft.com/office/powerpoint/2010/main">
    <mc:Choice Requires="p14">
      <p:transition spd="med" p14:dur="700" advTm="105514">
        <p:fade/>
      </p:transition>
    </mc:Choice>
    <mc:Fallback xmlns="">
      <p:transition spd="med" advTm="105514">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8348" y="661226"/>
            <a:ext cx="9976104" cy="590931"/>
          </a:xfrm>
        </p:spPr>
        <p:txBody>
          <a:bodyPr/>
          <a:lstStyle/>
          <a:p>
            <a:r>
              <a:rPr lang="en-US" dirty="0"/>
              <a:t>Example: Jacobi Solver</a:t>
            </a:r>
          </a:p>
        </p:txBody>
      </p:sp>
      <mc:AlternateContent xmlns:mc="http://schemas.openxmlformats.org/markup-compatibility/2006" xmlns:a14="http://schemas.microsoft.com/office/drawing/2010/main">
        <mc:Choice Requires="a14">
          <p:sp>
            <p:nvSpPr>
              <p:cNvPr id="7" name="Content Placeholder 3"/>
              <p:cNvSpPr>
                <a:spLocks noGrp="1"/>
              </p:cNvSpPr>
              <p:nvPr>
                <p:ph idx="1"/>
              </p:nvPr>
            </p:nvSpPr>
            <p:spPr>
              <a:xfrm>
                <a:off x="498348" y="1524538"/>
                <a:ext cx="9948672" cy="3718925"/>
              </a:xfrm>
              <a:prstGeom prst="rect">
                <a:avLst/>
              </a:prstGeom>
            </p:spPr>
            <p:txBody>
              <a:bodyPr/>
              <a:lstStyle/>
              <a:p>
                <a:r>
                  <a:rPr lang="en-US" dirty="0" smtClean="0"/>
                  <a:t>Solves the 2D-Laplace equation on a rectangle</a:t>
                </a:r>
              </a:p>
              <a:p>
                <a:pPr marL="570121" lvl="1" indent="0" algn="ctr">
                  <a:buNone/>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r>
                        <a:rPr lang="en-US" b="1" i="1" smtClean="0">
                          <a:latin typeface="Cambria Math"/>
                          <a:ea typeface="Cambria Math"/>
                        </a:rPr>
                        <m:t>𝒖</m:t>
                      </m:r>
                      <m:d>
                        <m:dPr>
                          <m:ctrlPr>
                            <a:rPr lang="en-US" b="1" i="1" smtClean="0">
                              <a:latin typeface="Cambria Math" panose="02040503050406030204" pitchFamily="18" charset="0"/>
                              <a:ea typeface="Cambria Math"/>
                            </a:rPr>
                          </m:ctrlPr>
                        </m:dPr>
                        <m:e>
                          <m:r>
                            <a:rPr lang="en-US" b="1" i="1" smtClean="0">
                              <a:latin typeface="Cambria Math"/>
                              <a:ea typeface="Cambria Math"/>
                            </a:rPr>
                            <m:t>𝒙</m:t>
                          </m:r>
                          <m:r>
                            <a:rPr lang="en-US" b="1" i="1" smtClean="0">
                              <a:latin typeface="Cambria Math"/>
                              <a:ea typeface="Cambria Math"/>
                            </a:rPr>
                            <m:t>,</m:t>
                          </m:r>
                          <m:r>
                            <a:rPr lang="en-US" b="1" i="1" smtClean="0">
                              <a:latin typeface="Cambria Math"/>
                              <a:ea typeface="Cambria Math"/>
                            </a:rPr>
                            <m:t>𝒚</m:t>
                          </m:r>
                        </m:e>
                      </m:d>
                      <m:r>
                        <a:rPr lang="en-US" b="1" i="1" smtClean="0">
                          <a:latin typeface="Cambria Math"/>
                          <a:ea typeface="Cambria Math"/>
                        </a:rPr>
                        <m:t>=</m:t>
                      </m:r>
                      <m:r>
                        <a:rPr lang="en-US" b="1" i="1" smtClean="0">
                          <a:latin typeface="Cambria Math"/>
                          <a:ea typeface="Cambria Math"/>
                        </a:rPr>
                        <m:t>𝟎</m:t>
                      </m:r>
                      <m:r>
                        <a:rPr lang="en-US" b="1" i="1" smtClean="0">
                          <a:latin typeface="Cambria Math"/>
                          <a:ea typeface="Cambria Math"/>
                        </a:rPr>
                        <m:t> ∀ </m:t>
                      </m:r>
                      <m:d>
                        <m:dPr>
                          <m:ctrlPr>
                            <a:rPr lang="en-US" b="1" i="1" smtClean="0">
                              <a:latin typeface="Cambria Math" panose="02040503050406030204" pitchFamily="18" charset="0"/>
                              <a:ea typeface="Cambria Math"/>
                            </a:rPr>
                          </m:ctrlPr>
                        </m:dPr>
                        <m:e>
                          <m:r>
                            <a:rPr lang="en-US" b="1" i="1" smtClean="0">
                              <a:latin typeface="Cambria Math"/>
                              <a:ea typeface="Cambria Math"/>
                            </a:rPr>
                            <m:t>𝒙</m:t>
                          </m:r>
                          <m:r>
                            <a:rPr lang="en-US" b="1" i="1" smtClean="0">
                              <a:latin typeface="Cambria Math"/>
                              <a:ea typeface="Cambria Math"/>
                            </a:rPr>
                            <m:t>,</m:t>
                          </m:r>
                          <m:r>
                            <a:rPr lang="en-US" b="1" i="1" smtClean="0">
                              <a:latin typeface="Cambria Math"/>
                              <a:ea typeface="Cambria Math"/>
                            </a:rPr>
                            <m:t>𝒚</m:t>
                          </m:r>
                        </m:e>
                      </m:d>
                      <m:r>
                        <a:rPr lang="en-US" b="1" i="1" smtClean="0">
                          <a:latin typeface="Cambria Math"/>
                          <a:ea typeface="Cambria Math"/>
                        </a:rPr>
                        <m:t>∈</m:t>
                      </m:r>
                      <m:r>
                        <m:rPr>
                          <m:sty m:val="p"/>
                        </m:rPr>
                        <a:rPr lang="en-US" b="1" i="1" smtClean="0">
                          <a:latin typeface="Cambria Math"/>
                          <a:ea typeface="Cambria Math"/>
                        </a:rPr>
                        <m:t>Ω</m:t>
                      </m:r>
                      <m:r>
                        <a:rPr lang="en-US" b="1" i="1" smtClean="0">
                          <a:latin typeface="Cambria Math"/>
                          <a:ea typeface="Cambria Math"/>
                        </a:rPr>
                        <m:t>\</m:t>
                      </m:r>
                      <m:r>
                        <a:rPr lang="en-US" i="1">
                          <a:latin typeface="Cambria Math"/>
                        </a:rPr>
                        <m:t>𝜹</m:t>
                      </m:r>
                      <m:r>
                        <m:rPr>
                          <m:sty m:val="p"/>
                        </m:rPr>
                        <a:rPr lang="en-US" i="1">
                          <a:latin typeface="Cambria Math"/>
                        </a:rPr>
                        <m:t>Ω</m:t>
                      </m:r>
                    </m:oMath>
                  </m:oMathPara>
                </a14:m>
                <a:endParaRPr lang="en-US" b="1" dirty="0" smtClean="0">
                  <a:ea typeface="Cambria Math"/>
                </a:endParaRPr>
              </a:p>
              <a:p>
                <a:pPr lvl="1"/>
                <a:r>
                  <a:rPr lang="en-US" dirty="0" err="1" smtClean="0"/>
                  <a:t>Dirichlet</a:t>
                </a:r>
                <a:r>
                  <a:rPr lang="en-US" dirty="0" smtClean="0"/>
                  <a:t> boundary conditions (constant values on boundaries) on left and right boundary</a:t>
                </a:r>
              </a:p>
              <a:p>
                <a:pPr lvl="1"/>
                <a:r>
                  <a:rPr lang="en-US" dirty="0"/>
                  <a:t>Periodic </a:t>
                </a:r>
                <a:r>
                  <a:rPr lang="en-US" dirty="0" smtClean="0"/>
                  <a:t>boundary </a:t>
                </a:r>
                <a:r>
                  <a:rPr lang="en-US" dirty="0"/>
                  <a:t>conditions Top </a:t>
                </a:r>
                <a:r>
                  <a:rPr lang="en-US" dirty="0" smtClean="0"/>
                  <a:t>Bottom (different from previous lectures) </a:t>
                </a:r>
              </a:p>
              <a:p>
                <a:r>
                  <a:rPr lang="en-US" dirty="0"/>
                  <a:t>1</a:t>
                </a:r>
                <a:r>
                  <a:rPr lang="en-US" dirty="0" smtClean="0"/>
                  <a:t>D </a:t>
                </a:r>
                <a:r>
                  <a:rPr lang="en-US" dirty="0"/>
                  <a:t>d</a:t>
                </a:r>
                <a:r>
                  <a:rPr lang="en-US" dirty="0" smtClean="0"/>
                  <a:t>omain </a:t>
                </a:r>
                <a:r>
                  <a:rPr lang="en-US" dirty="0"/>
                  <a:t>d</a:t>
                </a:r>
                <a:r>
                  <a:rPr lang="en-US" dirty="0" smtClean="0"/>
                  <a:t>ecomposition with n domains</a:t>
                </a:r>
              </a:p>
            </p:txBody>
          </p:sp>
        </mc:Choice>
        <mc:Fallback xmlns="">
          <p:sp>
            <p:nvSpPr>
              <p:cNvPr id="7" name="Content Placeholder 3"/>
              <p:cNvSpPr>
                <a:spLocks noGrp="1" noRot="1" noChangeAspect="1" noMove="1" noResize="1" noEditPoints="1" noAdjustHandles="1" noChangeArrowheads="1" noChangeShapeType="1" noTextEdit="1"/>
              </p:cNvSpPr>
              <p:nvPr>
                <p:ph idx="1"/>
              </p:nvPr>
            </p:nvSpPr>
            <p:spPr>
              <a:xfrm>
                <a:off x="498348" y="1524538"/>
                <a:ext cx="9948672" cy="3718925"/>
              </a:xfrm>
              <a:prstGeom prst="rect">
                <a:avLst/>
              </a:prstGeom>
              <a:blipFill rotWithShape="0">
                <a:blip r:embed="rId2"/>
                <a:stretch>
                  <a:fillRect l="-674" t="-1803"/>
                </a:stretch>
              </a:blipFill>
            </p:spPr>
            <p:txBody>
              <a:bodyPr/>
              <a:lstStyle/>
              <a:p>
                <a:r>
                  <a:rPr lang="en-US">
                    <a:noFill/>
                  </a:rPr>
                  <a:t> </a:t>
                </a:r>
              </a:p>
            </p:txBody>
          </p:sp>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48" y="3902208"/>
            <a:ext cx="2559669" cy="1919752"/>
          </a:xfrm>
          <a:prstGeom prst="rect">
            <a:avLst/>
          </a:prstGeom>
        </p:spPr>
      </p:pic>
      <p:grpSp>
        <p:nvGrpSpPr>
          <p:cNvPr id="16" name="Group 15"/>
          <p:cNvGrpSpPr/>
          <p:nvPr/>
        </p:nvGrpSpPr>
        <p:grpSpPr>
          <a:xfrm>
            <a:off x="8174990" y="3331429"/>
            <a:ext cx="2272030" cy="1080000"/>
            <a:chOff x="5614706" y="2890431"/>
            <a:chExt cx="903513" cy="900000"/>
          </a:xfrm>
        </p:grpSpPr>
        <p:sp>
          <p:nvSpPr>
            <p:cNvPr id="17" name="Rectangle 16"/>
            <p:cNvSpPr/>
            <p:nvPr/>
          </p:nvSpPr>
          <p:spPr>
            <a:xfrm>
              <a:off x="5614706" y="2890431"/>
              <a:ext cx="903513" cy="900000"/>
            </a:xfrm>
            <a:prstGeom prst="rect">
              <a:avLst/>
            </a:prstGeom>
            <a:pattFill prst="lgGrid">
              <a:fgClr>
                <a:srgbClr val="76B900">
                  <a:lumMod val="75000"/>
                </a:srgbClr>
              </a:fgClr>
              <a:bgClr>
                <a:srgbClr val="FFFFFF"/>
              </a:bgClr>
            </a:patt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8" name="TextBox 17"/>
            <p:cNvSpPr txBox="1"/>
            <p:nvPr/>
          </p:nvSpPr>
          <p:spPr>
            <a:xfrm>
              <a:off x="5643733" y="3109599"/>
              <a:ext cx="845457" cy="2564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smtClean="0">
                  <a:ln>
                    <a:noFill/>
                  </a:ln>
                  <a:solidFill>
                    <a:schemeClr val="bg1"/>
                  </a:solidFill>
                  <a:effectLst/>
                  <a:uLnTx/>
                  <a:uFillTx/>
                  <a:latin typeface="Trebuchet MS" pitchFamily="34" charset="0"/>
                </a:rPr>
                <a:t>Rank 0</a:t>
              </a:r>
              <a:endParaRPr kumimoji="0" lang="en-US" sz="1400" b="1" i="0" u="none" strike="noStrike" kern="0" cap="none" spc="0" normalizeH="0" baseline="0" noProof="0" dirty="0" smtClean="0">
                <a:ln>
                  <a:noFill/>
                </a:ln>
                <a:solidFill>
                  <a:schemeClr val="bg1"/>
                </a:solidFill>
                <a:effectLst/>
                <a:uLnTx/>
                <a:uFillTx/>
                <a:latin typeface="Trebuchet MS" pitchFamily="34" charset="0"/>
              </a:endParaRPr>
            </a:p>
          </p:txBody>
        </p:sp>
      </p:grpSp>
      <p:grpSp>
        <p:nvGrpSpPr>
          <p:cNvPr id="19" name="Group 18"/>
          <p:cNvGrpSpPr/>
          <p:nvPr/>
        </p:nvGrpSpPr>
        <p:grpSpPr>
          <a:xfrm>
            <a:off x="8174990" y="4741960"/>
            <a:ext cx="2272030" cy="1080000"/>
            <a:chOff x="5614706" y="2890431"/>
            <a:chExt cx="903513" cy="900000"/>
          </a:xfrm>
        </p:grpSpPr>
        <p:sp>
          <p:nvSpPr>
            <p:cNvPr id="20" name="Rectangle 19"/>
            <p:cNvSpPr/>
            <p:nvPr/>
          </p:nvSpPr>
          <p:spPr>
            <a:xfrm>
              <a:off x="5614706" y="2890431"/>
              <a:ext cx="903513" cy="900000"/>
            </a:xfrm>
            <a:prstGeom prst="rect">
              <a:avLst/>
            </a:prstGeom>
            <a:pattFill prst="lgGrid">
              <a:fgClr>
                <a:srgbClr val="76B900">
                  <a:lumMod val="75000"/>
                </a:srgbClr>
              </a:fgClr>
              <a:bgClr>
                <a:srgbClr val="FFFFFF"/>
              </a:bgClr>
            </a:patt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1" name="TextBox 20"/>
            <p:cNvSpPr txBox="1"/>
            <p:nvPr/>
          </p:nvSpPr>
          <p:spPr>
            <a:xfrm>
              <a:off x="5643734" y="3109599"/>
              <a:ext cx="845457" cy="256481"/>
            </a:xfrm>
            <a:prstGeom prst="rect">
              <a:avLst/>
            </a:prstGeom>
            <a:noFill/>
          </p:spPr>
          <p:txBody>
            <a:bodyPr wrap="square" rtlCol="0">
              <a:spAutoFit/>
            </a:bodyPr>
            <a:lstStyle>
              <a:defPPr>
                <a:defRPr lang="en-US"/>
              </a:defPPr>
              <a:lvl1pPr algn="ctr">
                <a:defRPr sz="1400" b="1">
                  <a:solidFill>
                    <a:schemeClr val="bg1"/>
                  </a:solidFill>
                  <a:latin typeface="Trebuchet MS" pitchFamily="34" charset="0"/>
                  <a:ea typeface="MS PGothic" pitchFamily="34" charset="-128"/>
                </a:defRPr>
              </a:lvl1pPr>
              <a:lvl2pPr>
                <a:defRPr>
                  <a:solidFill>
                    <a:schemeClr val="tx1"/>
                  </a:solidFill>
                  <a:latin typeface="Arial" charset="0"/>
                  <a:ea typeface="MS PGothic" pitchFamily="34" charset="-128"/>
                </a:defRPr>
              </a:lvl2pPr>
              <a:lvl3pPr>
                <a:defRPr>
                  <a:solidFill>
                    <a:schemeClr val="tx1"/>
                  </a:solidFill>
                  <a:latin typeface="Arial" charset="0"/>
                  <a:ea typeface="MS PGothic" pitchFamily="34" charset="-128"/>
                </a:defRPr>
              </a:lvl3pPr>
              <a:lvl4pPr>
                <a:defRPr>
                  <a:solidFill>
                    <a:schemeClr val="tx1"/>
                  </a:solidFill>
                  <a:latin typeface="Arial" charset="0"/>
                  <a:ea typeface="MS PGothic" pitchFamily="34" charset="-128"/>
                </a:defRPr>
              </a:lvl4pPr>
              <a:lvl5pPr>
                <a:defRPr>
                  <a:solidFill>
                    <a:schemeClr val="tx1"/>
                  </a:solidFill>
                  <a:latin typeface="Arial" charset="0"/>
                  <a:ea typeface="MS PGothic" pitchFamily="34" charset="-128"/>
                </a:defRPr>
              </a:lvl5pPr>
              <a:lvl6pPr>
                <a:defRPr>
                  <a:solidFill>
                    <a:schemeClr val="tx1"/>
                  </a:solidFill>
                  <a:latin typeface="Arial" charset="0"/>
                  <a:ea typeface="MS PGothic" pitchFamily="34" charset="-128"/>
                </a:defRPr>
              </a:lvl6pPr>
              <a:lvl7pPr>
                <a:defRPr>
                  <a:solidFill>
                    <a:schemeClr val="tx1"/>
                  </a:solidFill>
                  <a:latin typeface="Arial" charset="0"/>
                  <a:ea typeface="MS PGothic" pitchFamily="34" charset="-128"/>
                </a:defRPr>
              </a:lvl7pPr>
              <a:lvl8pPr>
                <a:defRPr>
                  <a:solidFill>
                    <a:schemeClr val="tx1"/>
                  </a:solidFill>
                  <a:latin typeface="Arial" charset="0"/>
                  <a:ea typeface="MS PGothic" pitchFamily="34" charset="-128"/>
                </a:defRPr>
              </a:lvl8pPr>
              <a:lvl9pPr>
                <a:defRPr>
                  <a:solidFill>
                    <a:schemeClr val="tx1"/>
                  </a:solidFill>
                  <a:latin typeface="Arial"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smtClean="0">
                  <a:ln>
                    <a:noFill/>
                  </a:ln>
                  <a:effectLst/>
                  <a:uLnTx/>
                  <a:uFillTx/>
                  <a:latin typeface="Trebuchet MS" pitchFamily="34" charset="0"/>
                  <a:ea typeface="MS PGothic" pitchFamily="34" charset="-128"/>
                </a:rPr>
                <a:t>Rank n-1</a:t>
              </a:r>
              <a:endParaRPr kumimoji="0" lang="en-US" sz="1400" b="1" i="0" u="none" strike="noStrike" kern="0" cap="none" spc="0" normalizeH="0" baseline="0" noProof="0" dirty="0">
                <a:ln>
                  <a:noFill/>
                </a:ln>
                <a:effectLst/>
                <a:uLnTx/>
                <a:uFillTx/>
                <a:latin typeface="Trebuchet MS" pitchFamily="34" charset="0"/>
                <a:ea typeface="MS PGothic" pitchFamily="34" charset="-128"/>
              </a:endParaRPr>
            </a:p>
          </p:txBody>
        </p:sp>
      </p:grpSp>
      <p:sp>
        <p:nvSpPr>
          <p:cNvPr id="22" name="TextBox 21"/>
          <p:cNvSpPr txBox="1"/>
          <p:nvPr/>
        </p:nvSpPr>
        <p:spPr>
          <a:xfrm rot="5400000">
            <a:off x="8820696" y="4375121"/>
            <a:ext cx="1014548" cy="403149"/>
          </a:xfrm>
          <a:prstGeom prst="rect">
            <a:avLst/>
          </a:prstGeom>
          <a:noFill/>
        </p:spPr>
        <p:txBody>
          <a:bodyPr wrap="square" lIns="109728" tIns="54864" rIns="109728" bIns="54864" rtlCol="0">
            <a:spAutoFit/>
          </a:bodyPr>
          <a:lstStyle/>
          <a:p>
            <a:pPr algn="ctr"/>
            <a:r>
              <a:rPr lang="de-DE" sz="1900" b="1" dirty="0">
                <a:solidFill>
                  <a:schemeClr val="bg1"/>
                </a:solidFill>
                <a:latin typeface="Trebuchet MS" pitchFamily="34" charset="0"/>
              </a:rPr>
              <a:t>…</a:t>
            </a:r>
            <a:endParaRPr lang="en-US" sz="1900" b="1" dirty="0">
              <a:solidFill>
                <a:schemeClr val="bg1"/>
              </a:solidFill>
              <a:latin typeface="Trebuchet MS" pitchFamily="34" charset="0"/>
            </a:endParaRPr>
          </a:p>
        </p:txBody>
      </p:sp>
    </p:spTree>
    <p:extLst>
      <p:ext uri="{BB962C8B-B14F-4D97-AF65-F5344CB8AC3E}">
        <p14:creationId xmlns:p14="http://schemas.microsoft.com/office/powerpoint/2010/main" val="3368782473"/>
      </p:ext>
    </p:extLst>
  </p:cSld>
  <p:clrMapOvr>
    <a:masterClrMapping/>
  </p:clrMapOvr>
  <mc:AlternateContent xmlns:mc="http://schemas.openxmlformats.org/markup-compatibility/2006" xmlns:p14="http://schemas.microsoft.com/office/powerpoint/2010/main">
    <mc:Choice Requires="p14">
      <p:transition spd="med" p14:dur="700" advTm="41644">
        <p:fade/>
      </p:transition>
    </mc:Choice>
    <mc:Fallback xmlns="">
      <p:transition spd="med" advTm="41644">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Solver – Single GPU</a:t>
            </a:r>
            <a:endParaRPr lang="en-US" dirty="0"/>
          </a:p>
        </p:txBody>
      </p:sp>
      <p:sp>
        <p:nvSpPr>
          <p:cNvPr id="3" name="Content Placeholder 2"/>
          <p:cNvSpPr>
            <a:spLocks noGrp="1"/>
          </p:cNvSpPr>
          <p:nvPr>
            <p:ph idx="1"/>
          </p:nvPr>
        </p:nvSpPr>
        <p:spPr/>
        <p:txBody>
          <a:bodyPr/>
          <a:lstStyle/>
          <a:p>
            <a:pPr lvl="0" defTabSz="457200" eaLnBrk="0" hangingPunct="0">
              <a:spcBef>
                <a:spcPts val="600"/>
              </a:spcBef>
              <a:spcAft>
                <a:spcPts val="300"/>
              </a:spcAft>
              <a:buClrTx/>
              <a:buSzTx/>
            </a:pPr>
            <a:r>
              <a:rPr lang="en-US" kern="1200" dirty="0">
                <a:latin typeface="Trebuchet MS"/>
                <a:ea typeface="MS PGothic" pitchFamily="34" charset="-128"/>
              </a:rPr>
              <a:t>While</a:t>
            </a:r>
            <a:r>
              <a:rPr lang="de-DE" kern="1200" dirty="0">
                <a:latin typeface="Trebuchet MS"/>
                <a:ea typeface="MS PGothic" pitchFamily="34" charset="-128"/>
              </a:rPr>
              <a:t> not </a:t>
            </a:r>
            <a:r>
              <a:rPr lang="en-US" kern="1200" dirty="0">
                <a:latin typeface="Trebuchet MS"/>
                <a:ea typeface="MS PGothic" pitchFamily="34" charset="-128"/>
              </a:rPr>
              <a:t>converged</a:t>
            </a:r>
          </a:p>
          <a:p>
            <a:pPr marL="231775" lvl="0" indent="-231775" defTabSz="457200" eaLnBrk="0" hangingPunct="0">
              <a:spcBef>
                <a:spcPts val="600"/>
              </a:spcBef>
              <a:spcAft>
                <a:spcPts val="300"/>
              </a:spcAft>
              <a:buClrTx/>
              <a:buSzTx/>
              <a:buBlip>
                <a:blip r:embed="rId2"/>
              </a:buBlip>
            </a:pPr>
            <a:r>
              <a:rPr lang="de-DE" kern="1200" dirty="0">
                <a:latin typeface="Trebuchet MS"/>
                <a:ea typeface="MS PGothic" pitchFamily="34" charset="-128"/>
              </a:rPr>
              <a:t>Do </a:t>
            </a:r>
            <a:r>
              <a:rPr lang="en-US" kern="1200" dirty="0">
                <a:latin typeface="Trebuchet MS"/>
                <a:ea typeface="MS PGothic" pitchFamily="34" charset="-128"/>
              </a:rPr>
              <a:t>Jacobi</a:t>
            </a:r>
            <a:r>
              <a:rPr lang="de-DE" kern="1200" dirty="0">
                <a:latin typeface="Trebuchet MS"/>
                <a:ea typeface="MS PGothic" pitchFamily="34" charset="-128"/>
              </a:rPr>
              <a:t> </a:t>
            </a:r>
            <a:r>
              <a:rPr lang="en-US" kern="1200" dirty="0">
                <a:latin typeface="Trebuchet MS"/>
                <a:ea typeface="MS PGothic" pitchFamily="34" charset="-128"/>
              </a:rPr>
              <a:t>step</a:t>
            </a:r>
            <a:r>
              <a:rPr lang="de-DE" kern="1200" dirty="0">
                <a:latin typeface="Trebuchet MS"/>
                <a:ea typeface="MS PGothic" pitchFamily="34" charset="-128"/>
              </a:rPr>
              <a:t>:</a:t>
            </a:r>
          </a:p>
          <a:p>
            <a:pPr lvl="0" defTabSz="457200" eaLnBrk="0" hangingPunct="0">
              <a:spcBef>
                <a:spcPts val="600"/>
              </a:spcBef>
              <a:spcAft>
                <a:spcPts val="300"/>
              </a:spcAft>
              <a:buClrTx/>
              <a:buSzTx/>
            </a:pP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j=1</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j </a:t>
            </a:r>
            <a:r>
              <a:rPr lang="de-DE" sz="1700" kern="1200" dirty="0">
                <a:latin typeface="Courier New" pitchFamily="49" charset="0"/>
                <a:ea typeface="MS PGothic" pitchFamily="34" charset="-128"/>
                <a:cs typeface="Courier New" pitchFamily="49" charset="0"/>
              </a:rPr>
              <a:t>&lt; n-1; </a:t>
            </a:r>
            <a:r>
              <a:rPr lang="de-DE" sz="1700" kern="1200" dirty="0" err="1" smtClean="0">
                <a:latin typeface="Courier New" pitchFamily="49" charset="0"/>
                <a:ea typeface="MS PGothic" pitchFamily="34" charset="-128"/>
                <a:cs typeface="Courier New" pitchFamily="49" charset="0"/>
              </a:rPr>
              <a:t>j++</a:t>
            </a:r>
            <a:r>
              <a:rPr lang="de-DE" sz="1700" kern="1200" dirty="0" smtClean="0">
                <a:latin typeface="Courier New" pitchFamily="49" charset="0"/>
                <a:ea typeface="MS PGothic" pitchFamily="34" charset="-128"/>
                <a:cs typeface="Courier New" pitchFamily="49" charset="0"/>
              </a:rPr>
              <a:t>)</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i=1</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 </a:t>
            </a:r>
            <a:r>
              <a:rPr lang="de-DE" sz="1700" kern="1200" dirty="0">
                <a:latin typeface="Courier New" pitchFamily="49" charset="0"/>
                <a:ea typeface="MS PGothic" pitchFamily="34" charset="-128"/>
                <a:cs typeface="Courier New" pitchFamily="49" charset="0"/>
              </a:rPr>
              <a:t>&lt; m-1; </a:t>
            </a:r>
            <a:r>
              <a:rPr lang="de-DE" sz="1700" kern="1200" dirty="0" smtClean="0">
                <a:latin typeface="Courier New" pitchFamily="49" charset="0"/>
                <a:ea typeface="MS PGothic" pitchFamily="34" charset="-128"/>
                <a:cs typeface="Courier New" pitchFamily="49" charset="0"/>
              </a:rPr>
              <a:t>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545454"/>
                </a:solidFill>
                <a:latin typeface="Courier New" pitchFamily="49" charset="0"/>
                <a:ea typeface="MS PGothic" pitchFamily="34" charset="-128"/>
                <a:cs typeface="Courier New" pitchFamily="49" charset="0"/>
              </a:rPr>
              <a:t>  </a:t>
            </a:r>
            <a:r>
              <a:rPr lang="de-DE" sz="1700" kern="1200" dirty="0" err="1" smtClean="0">
                <a:solidFill>
                  <a:srgbClr val="4549F5"/>
                </a:solidFill>
                <a:latin typeface="Courier New" pitchFamily="49" charset="0"/>
                <a:ea typeface="MS PGothic" pitchFamily="34" charset="-128"/>
                <a:cs typeface="Courier New" pitchFamily="49" charset="0"/>
              </a:rPr>
              <a:t>Anew</a:t>
            </a:r>
            <a:r>
              <a:rPr lang="de-DE" sz="1700" kern="1200" dirty="0" smtClean="0">
                <a:latin typeface="Courier New" pitchFamily="49" charset="0"/>
                <a:ea typeface="MS PGothic" pitchFamily="34" charset="-128"/>
                <a:cs typeface="Courier New" pitchFamily="49" charset="0"/>
              </a:rPr>
              <a:t>[j][i] </a:t>
            </a:r>
            <a:r>
              <a:rPr lang="de-DE" sz="1700" kern="1200" dirty="0">
                <a:latin typeface="Courier New" pitchFamily="49" charset="0"/>
                <a:ea typeface="MS PGothic" pitchFamily="34" charset="-128"/>
                <a:cs typeface="Courier New" pitchFamily="49" charset="0"/>
              </a:rPr>
              <a:t>= 0.0f - </a:t>
            </a:r>
            <a:r>
              <a:rPr lang="en-US" sz="1700" kern="1200" dirty="0">
                <a:latin typeface="Courier New" pitchFamily="49" charset="0"/>
                <a:ea typeface="MS PGothic" pitchFamily="34" charset="-128"/>
                <a:cs typeface="Courier New" pitchFamily="49" charset="0"/>
              </a:rPr>
              <a:t>0.25f*(</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 </a:t>
            </a:r>
            <a:r>
              <a:rPr lang="de-DE" sz="1700" kern="1200" dirty="0">
                <a:latin typeface="Courier New" pitchFamily="49" charset="0"/>
                <a:ea typeface="MS PGothic" pitchFamily="34" charset="-128"/>
                <a:cs typeface="Courier New" pitchFamily="49" charset="0"/>
              </a:rPr>
              <a:t>+</a:t>
            </a:r>
            <a:r>
              <a:rPr lang="en-US" sz="1700" kern="1200" dirty="0">
                <a:latin typeface="Courier New" pitchFamily="49" charset="0"/>
                <a:ea typeface="MS PGothic" pitchFamily="34" charset="-128"/>
                <a:cs typeface="Courier New" pitchFamily="49" charset="0"/>
              </a:rPr>
              <a:t>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989898"/>
                </a:solidFill>
                <a:latin typeface="Courier New" pitchFamily="49" charset="0"/>
                <a:ea typeface="MS PGothic" pitchFamily="34" charset="-128"/>
                <a:cs typeface="Courier New" pitchFamily="49" charset="0"/>
              </a:rPr>
              <a:t>                            </a:t>
            </a:r>
            <a:r>
              <a:rPr lang="de-DE" sz="1700" kern="1200" dirty="0">
                <a:latin typeface="Courier New" pitchFamily="49" charset="0"/>
                <a:ea typeface="MS PGothic" pitchFamily="34" charset="-128"/>
                <a:cs typeface="Courier New" pitchFamily="49" charset="0"/>
              </a:rPr>
              <a:t>+</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 +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a:t>
            </a:r>
          </a:p>
          <a:p>
            <a:pPr marL="231775" lvl="0" indent="-231775" defTabSz="457200" eaLnBrk="0" hangingPunct="0">
              <a:spcBef>
                <a:spcPts val="600"/>
              </a:spcBef>
              <a:spcAft>
                <a:spcPts val="300"/>
              </a:spcAft>
              <a:buClrTx/>
              <a:buSzTx/>
              <a:buBlip>
                <a:blip r:embed="rId2"/>
              </a:buBlip>
            </a:pPr>
            <a:r>
              <a:rPr lang="en-US" kern="1200" dirty="0">
                <a:latin typeface="Trebuchet MS"/>
                <a:ea typeface="MS PGothic" pitchFamily="34" charset="-128"/>
              </a:rPr>
              <a:t>Copy</a:t>
            </a:r>
            <a:r>
              <a:rPr lang="de-DE" kern="1200" dirty="0">
                <a:latin typeface="Trebuchet MS"/>
                <a:ea typeface="MS PGothic" pitchFamily="34" charset="-128"/>
              </a:rPr>
              <a:t> </a:t>
            </a:r>
            <a:r>
              <a:rPr lang="de-DE" kern="1200" dirty="0" err="1">
                <a:latin typeface="Courier New" pitchFamily="49" charset="0"/>
                <a:ea typeface="MS PGothic" pitchFamily="34" charset="-128"/>
                <a:cs typeface="Courier New" pitchFamily="49" charset="0"/>
              </a:rPr>
              <a:t>Anew</a:t>
            </a:r>
            <a:r>
              <a:rPr lang="de-DE" kern="1200" dirty="0">
                <a:latin typeface="Trebuchet MS"/>
                <a:ea typeface="MS PGothic" pitchFamily="34" charset="-128"/>
              </a:rPr>
              <a:t> </a:t>
            </a:r>
            <a:r>
              <a:rPr lang="de-DE" kern="1200" dirty="0" err="1">
                <a:latin typeface="Trebuchet MS"/>
                <a:ea typeface="MS PGothic" pitchFamily="34" charset="-128"/>
              </a:rPr>
              <a:t>to</a:t>
            </a:r>
            <a:r>
              <a:rPr lang="de-DE" kern="1200" dirty="0">
                <a:latin typeface="Trebuchet MS"/>
                <a:ea typeface="MS PGothic" pitchFamily="34" charset="-128"/>
              </a:rPr>
              <a:t> </a:t>
            </a:r>
            <a:r>
              <a:rPr lang="de-DE" kern="1200" dirty="0">
                <a:latin typeface="Courier New" pitchFamily="49" charset="0"/>
                <a:ea typeface="MS PGothic" pitchFamily="34" charset="-128"/>
                <a:cs typeface="Courier New" pitchFamily="49" charset="0"/>
              </a:rPr>
              <a:t>A</a:t>
            </a:r>
          </a:p>
          <a:p>
            <a:pPr marL="231775" lvl="0" indent="-231775" defTabSz="457200" eaLnBrk="0" hangingPunct="0">
              <a:spcBef>
                <a:spcPts val="600"/>
              </a:spcBef>
              <a:spcAft>
                <a:spcPts val="300"/>
              </a:spcAft>
              <a:buClrTx/>
              <a:buSzTx/>
              <a:buBlip>
                <a:blip r:embed="rId2"/>
              </a:buBlip>
            </a:pPr>
            <a:r>
              <a:rPr lang="en-US" kern="1200" dirty="0">
                <a:latin typeface="Trebuchet MS"/>
                <a:ea typeface="MS PGothic" pitchFamily="34" charset="-128"/>
              </a:rPr>
              <a:t>Apply periodic boundary </a:t>
            </a:r>
            <a:r>
              <a:rPr lang="en-US" kern="1200" dirty="0" smtClean="0">
                <a:latin typeface="Trebuchet MS"/>
                <a:ea typeface="MS PGothic" pitchFamily="34" charset="-128"/>
              </a:rPr>
              <a:t>conditions</a:t>
            </a:r>
          </a:p>
          <a:p>
            <a:pPr lvl="0" defTabSz="457200" eaLnBrk="0" hangingPunct="0">
              <a:spcBef>
                <a:spcPts val="600"/>
              </a:spcBef>
              <a:spcAft>
                <a:spcPts val="300"/>
              </a:spcAft>
              <a:buClrTx/>
              <a:buSzTx/>
            </a:pPr>
            <a:r>
              <a:rPr lang="en-US" kern="1200" dirty="0">
                <a:latin typeface="Trebuchet MS"/>
                <a:ea typeface="MS PGothic" pitchFamily="34" charset="-128"/>
              </a:rPr>
              <a:t> </a:t>
            </a:r>
            <a:r>
              <a:rPr lang="en-US" kern="1200" dirty="0" smtClean="0">
                <a:latin typeface="Trebuchet MS"/>
                <a:ea typeface="MS PGothic" pitchFamily="34" charset="-128"/>
              </a:rPr>
              <a:t>  (new compared to previous lectures)</a:t>
            </a:r>
            <a:endParaRPr lang="de-DE" kern="1200" dirty="0">
              <a:latin typeface="Trebuchet MS"/>
              <a:ea typeface="MS PGothic" pitchFamily="34" charset="-128"/>
            </a:endParaRPr>
          </a:p>
          <a:p>
            <a:pPr marL="231775" lvl="0" indent="-231775" defTabSz="457200" eaLnBrk="0" hangingPunct="0">
              <a:spcBef>
                <a:spcPts val="600"/>
              </a:spcBef>
              <a:spcAft>
                <a:spcPts val="300"/>
              </a:spcAft>
              <a:buClrTx/>
              <a:buSzTx/>
              <a:buBlip>
                <a:blip r:embed="rId2"/>
              </a:buBlip>
            </a:pPr>
            <a:r>
              <a:rPr lang="de-DE" kern="1200" dirty="0">
                <a:latin typeface="Trebuchet MS"/>
                <a:ea typeface="MS PGothic" pitchFamily="34" charset="-128"/>
              </a:rPr>
              <a:t>Next </a:t>
            </a:r>
            <a:r>
              <a:rPr lang="en-US" kern="1200" dirty="0">
                <a:latin typeface="Trebuchet MS"/>
                <a:ea typeface="MS PGothic" pitchFamily="34" charset="-128"/>
              </a:rPr>
              <a:t>iteration</a:t>
            </a:r>
          </a:p>
          <a:p>
            <a:endParaRPr lang="en-US" dirty="0"/>
          </a:p>
        </p:txBody>
      </p:sp>
      <p:sp>
        <p:nvSpPr>
          <p:cNvPr id="5" name="Oval 4"/>
          <p:cNvSpPr/>
          <p:nvPr/>
        </p:nvSpPr>
        <p:spPr>
          <a:xfrm>
            <a:off x="8975345" y="512140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6" name="Oval 5"/>
          <p:cNvSpPr/>
          <p:nvPr/>
        </p:nvSpPr>
        <p:spPr>
          <a:xfrm>
            <a:off x="8682522" y="48305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7" name="Oval 6"/>
          <p:cNvSpPr/>
          <p:nvPr/>
        </p:nvSpPr>
        <p:spPr>
          <a:xfrm>
            <a:off x="8973402" y="483052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8" name="Oval 7"/>
          <p:cNvSpPr/>
          <p:nvPr/>
        </p:nvSpPr>
        <p:spPr>
          <a:xfrm>
            <a:off x="9267497" y="483052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 name="Oval 8"/>
          <p:cNvSpPr/>
          <p:nvPr/>
        </p:nvSpPr>
        <p:spPr>
          <a:xfrm>
            <a:off x="9556434" y="483052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0" name="Oval 9"/>
          <p:cNvSpPr/>
          <p:nvPr/>
        </p:nvSpPr>
        <p:spPr>
          <a:xfrm>
            <a:off x="9847314" y="483052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 name="Oval 10"/>
          <p:cNvSpPr/>
          <p:nvPr/>
        </p:nvSpPr>
        <p:spPr>
          <a:xfrm>
            <a:off x="10141408" y="48305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 name="Oval 11"/>
          <p:cNvSpPr/>
          <p:nvPr/>
        </p:nvSpPr>
        <p:spPr>
          <a:xfrm>
            <a:off x="8684465" y="51214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3" name="Oval 12"/>
          <p:cNvSpPr/>
          <p:nvPr/>
        </p:nvSpPr>
        <p:spPr>
          <a:xfrm>
            <a:off x="9269439" y="512140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4" name="Oval 13"/>
          <p:cNvSpPr/>
          <p:nvPr/>
        </p:nvSpPr>
        <p:spPr>
          <a:xfrm>
            <a:off x="9558376" y="512140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 name="Oval 14"/>
          <p:cNvSpPr/>
          <p:nvPr/>
        </p:nvSpPr>
        <p:spPr>
          <a:xfrm>
            <a:off x="9849256" y="512140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6" name="Oval 15"/>
          <p:cNvSpPr/>
          <p:nvPr/>
        </p:nvSpPr>
        <p:spPr>
          <a:xfrm>
            <a:off x="10143351" y="51214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7" name="Oval 16"/>
          <p:cNvSpPr/>
          <p:nvPr/>
        </p:nvSpPr>
        <p:spPr>
          <a:xfrm>
            <a:off x="8682522"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 name="Oval 17"/>
          <p:cNvSpPr/>
          <p:nvPr/>
        </p:nvSpPr>
        <p:spPr>
          <a:xfrm>
            <a:off x="8973402"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9" name="Oval 18"/>
          <p:cNvSpPr/>
          <p:nvPr/>
        </p:nvSpPr>
        <p:spPr>
          <a:xfrm>
            <a:off x="9267497"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 name="Oval 19"/>
          <p:cNvSpPr/>
          <p:nvPr/>
        </p:nvSpPr>
        <p:spPr>
          <a:xfrm>
            <a:off x="9556434"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 name="Oval 20"/>
          <p:cNvSpPr/>
          <p:nvPr/>
        </p:nvSpPr>
        <p:spPr>
          <a:xfrm>
            <a:off x="9847314"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 name="Oval 21"/>
          <p:cNvSpPr/>
          <p:nvPr/>
        </p:nvSpPr>
        <p:spPr>
          <a:xfrm>
            <a:off x="10141408" y="543445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 name="Oval 22"/>
          <p:cNvSpPr/>
          <p:nvPr/>
        </p:nvSpPr>
        <p:spPr>
          <a:xfrm>
            <a:off x="8683305" y="45131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 name="Oval 23"/>
          <p:cNvSpPr/>
          <p:nvPr/>
        </p:nvSpPr>
        <p:spPr>
          <a:xfrm>
            <a:off x="8974185" y="45131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 name="Oval 24"/>
          <p:cNvSpPr/>
          <p:nvPr/>
        </p:nvSpPr>
        <p:spPr>
          <a:xfrm>
            <a:off x="9268280" y="45131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 name="Oval 25"/>
          <p:cNvSpPr/>
          <p:nvPr/>
        </p:nvSpPr>
        <p:spPr>
          <a:xfrm>
            <a:off x="9557217" y="45131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 name="Oval 26"/>
          <p:cNvSpPr/>
          <p:nvPr/>
        </p:nvSpPr>
        <p:spPr>
          <a:xfrm>
            <a:off x="9848097" y="45131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 name="Oval 27"/>
          <p:cNvSpPr/>
          <p:nvPr/>
        </p:nvSpPr>
        <p:spPr>
          <a:xfrm>
            <a:off x="10142191" y="45131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9" name="Oval 28"/>
          <p:cNvSpPr/>
          <p:nvPr/>
        </p:nvSpPr>
        <p:spPr>
          <a:xfrm>
            <a:off x="8694853" y="419546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0" name="Oval 29"/>
          <p:cNvSpPr/>
          <p:nvPr/>
        </p:nvSpPr>
        <p:spPr>
          <a:xfrm>
            <a:off x="8985733" y="4195465"/>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31" name="Oval 30"/>
          <p:cNvSpPr/>
          <p:nvPr/>
        </p:nvSpPr>
        <p:spPr>
          <a:xfrm>
            <a:off x="9279828" y="419546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32" name="Oval 31"/>
          <p:cNvSpPr/>
          <p:nvPr/>
        </p:nvSpPr>
        <p:spPr>
          <a:xfrm>
            <a:off x="9568765" y="419546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33" name="Oval 32"/>
          <p:cNvSpPr/>
          <p:nvPr/>
        </p:nvSpPr>
        <p:spPr>
          <a:xfrm>
            <a:off x="9859645" y="419546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34" name="Oval 33"/>
          <p:cNvSpPr/>
          <p:nvPr/>
        </p:nvSpPr>
        <p:spPr>
          <a:xfrm>
            <a:off x="10153739" y="419546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5" name="Oval 34"/>
          <p:cNvSpPr/>
          <p:nvPr/>
        </p:nvSpPr>
        <p:spPr>
          <a:xfrm>
            <a:off x="8686485"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6" name="Oval 35"/>
          <p:cNvSpPr/>
          <p:nvPr/>
        </p:nvSpPr>
        <p:spPr>
          <a:xfrm>
            <a:off x="8977365"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7" name="Oval 36"/>
          <p:cNvSpPr/>
          <p:nvPr/>
        </p:nvSpPr>
        <p:spPr>
          <a:xfrm>
            <a:off x="9271460"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8" name="Oval 37"/>
          <p:cNvSpPr/>
          <p:nvPr/>
        </p:nvSpPr>
        <p:spPr>
          <a:xfrm>
            <a:off x="9560397"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39" name="Oval 38"/>
          <p:cNvSpPr/>
          <p:nvPr/>
        </p:nvSpPr>
        <p:spPr>
          <a:xfrm>
            <a:off x="9851277"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40" name="Oval 39"/>
          <p:cNvSpPr/>
          <p:nvPr/>
        </p:nvSpPr>
        <p:spPr>
          <a:xfrm>
            <a:off x="10145371" y="391534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41" name="Group 40"/>
          <p:cNvGrpSpPr/>
          <p:nvPr/>
        </p:nvGrpSpPr>
        <p:grpSpPr>
          <a:xfrm>
            <a:off x="8902485" y="4075063"/>
            <a:ext cx="373746" cy="459516"/>
            <a:chOff x="5758117" y="2889018"/>
            <a:chExt cx="311455" cy="382930"/>
          </a:xfrm>
        </p:grpSpPr>
        <p:sp>
          <p:nvSpPr>
            <p:cNvPr id="42" name="Right Arrow 41"/>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43" name="Right Arrow 42"/>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44" name="Right Arrow 43"/>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45" name="Right Arrow 44"/>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cxnSp>
        <p:nvCxnSpPr>
          <p:cNvPr id="46" name="Curved Connector 45"/>
          <p:cNvCxnSpPr>
            <a:stCxn id="34" idx="6"/>
            <a:endCxn id="22" idx="6"/>
          </p:cNvCxnSpPr>
          <p:nvPr/>
        </p:nvCxnSpPr>
        <p:spPr>
          <a:xfrm flipH="1">
            <a:off x="10357408" y="4303465"/>
            <a:ext cx="12331" cy="1238992"/>
          </a:xfrm>
          <a:prstGeom prst="curvedConnector3">
            <a:avLst>
              <a:gd name="adj1" fmla="val -1853864"/>
            </a:avLst>
          </a:prstGeom>
          <a:noFill/>
          <a:ln w="12700" cap="flat" cmpd="sng" algn="ctr">
            <a:solidFill>
              <a:srgbClr val="0070C0"/>
            </a:solidFill>
            <a:prstDash val="solid"/>
            <a:tailEnd type="triangle"/>
          </a:ln>
          <a:effectLst/>
        </p:spPr>
      </p:cxnSp>
      <p:cxnSp>
        <p:nvCxnSpPr>
          <p:cNvPr id="47" name="Curved Connector 46"/>
          <p:cNvCxnSpPr>
            <a:stCxn id="12" idx="2"/>
            <a:endCxn id="35" idx="2"/>
          </p:cNvCxnSpPr>
          <p:nvPr/>
        </p:nvCxnSpPr>
        <p:spPr>
          <a:xfrm rot="10800000" flipH="1">
            <a:off x="8684465" y="4023344"/>
            <a:ext cx="2020" cy="1206065"/>
          </a:xfrm>
          <a:prstGeom prst="curvedConnector3">
            <a:avLst>
              <a:gd name="adj1" fmla="val -11316832"/>
            </a:avLst>
          </a:prstGeom>
          <a:noFill/>
          <a:ln w="12700" cap="flat" cmpd="sng" algn="ctr">
            <a:solidFill>
              <a:srgbClr val="FF0000"/>
            </a:solidFill>
            <a:prstDash val="solid"/>
            <a:tailEnd type="triangle"/>
          </a:ln>
          <a:effectLst/>
        </p:spPr>
      </p:cxnSp>
    </p:spTree>
    <p:extLst>
      <p:ext uri="{BB962C8B-B14F-4D97-AF65-F5344CB8AC3E}">
        <p14:creationId xmlns:p14="http://schemas.microsoft.com/office/powerpoint/2010/main" val="1677885385"/>
      </p:ext>
    </p:extLst>
  </p:cSld>
  <p:clrMapOvr>
    <a:masterClrMapping/>
  </p:clrMapOvr>
  <mc:AlternateContent xmlns:mc="http://schemas.openxmlformats.org/markup-compatibility/2006" xmlns:p14="http://schemas.microsoft.com/office/powerpoint/2010/main">
    <mc:Choice Requires="p14">
      <p:transition spd="med" p14:dur="700" advTm="1190">
        <p:fade/>
      </p:transition>
    </mc:Choice>
    <mc:Fallback xmlns="">
      <p:transition spd="med" advTm="119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Handling GPU Affinity</a:t>
            </a:r>
          </a:p>
        </p:txBody>
      </p:sp>
      <p:sp>
        <p:nvSpPr>
          <p:cNvPr id="3" name="Content Placeholder 2"/>
          <p:cNvSpPr>
            <a:spLocks noGrp="1"/>
          </p:cNvSpPr>
          <p:nvPr>
            <p:ph idx="1"/>
          </p:nvPr>
        </p:nvSpPr>
        <p:spPr/>
        <p:txBody>
          <a:bodyPr/>
          <a:lstStyle/>
          <a:p>
            <a:r>
              <a:rPr lang="en-US" dirty="0"/>
              <a:t>Rely on process placement (with one rank per GPU</a:t>
            </a:r>
            <a:r>
              <a:rPr lang="en-US" dirty="0" smtClean="0"/>
              <a:t>)*</a:t>
            </a:r>
          </a:p>
          <a:p>
            <a:pPr lvl="0" defTabSz="457200" eaLnBrk="0" hangingPunct="0">
              <a:spcBef>
                <a:spcPts val="600"/>
              </a:spcBef>
              <a:spcAft>
                <a:spcPts val="300"/>
              </a:spcAft>
              <a:buClrTx/>
              <a:buSzTx/>
            </a:pPr>
            <a:r>
              <a:rPr lang="en-US" sz="1300" kern="1200" dirty="0" smtClean="0">
                <a:solidFill>
                  <a:srgbClr val="8000FF"/>
                </a:solidFill>
                <a:highlight>
                  <a:srgbClr val="FFFFFF"/>
                </a:highlight>
                <a:latin typeface="Courier New"/>
                <a:ea typeface="MS PGothic" pitchFamily="34" charset="-128"/>
              </a:rPr>
              <a:t>		</a:t>
            </a:r>
            <a:r>
              <a:rPr lang="en-US" sz="1300" kern="1200" dirty="0" err="1" smtClean="0">
                <a:solidFill>
                  <a:srgbClr val="8000FF"/>
                </a:solidFill>
                <a:highlight>
                  <a:srgbClr val="FFFFFF"/>
                </a:highlight>
                <a:latin typeface="Courier New"/>
                <a:ea typeface="MS PGothic" pitchFamily="34" charset="-128"/>
              </a:rPr>
              <a:t>int</a:t>
            </a:r>
            <a:r>
              <a:rPr lang="en-US" sz="1300" kern="1200" dirty="0" smtClean="0">
                <a:solidFill>
                  <a:srgbClr val="000000"/>
                </a:solidFill>
                <a:highlight>
                  <a:srgbClr val="FFFFFF"/>
                </a:highlight>
                <a:latin typeface="Courier New"/>
                <a:ea typeface="MS PGothic" pitchFamily="34" charset="-128"/>
              </a:rPr>
              <a:t> </a:t>
            </a:r>
            <a:r>
              <a:rPr lang="en-US" sz="1300" kern="1200" dirty="0">
                <a:solidFill>
                  <a:srgbClr val="000000"/>
                </a:solidFill>
                <a:highlight>
                  <a:srgbClr val="FFFFFF"/>
                </a:highlight>
                <a:latin typeface="Courier New"/>
                <a:ea typeface="MS PGothic" pitchFamily="34" charset="-128"/>
              </a:rPr>
              <a:t>rank</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a:solidFill>
                  <a:srgbClr val="FF8000"/>
                </a:solidFill>
                <a:highlight>
                  <a:srgbClr val="FFFFFF"/>
                </a:highlight>
                <a:latin typeface="Courier New" panose="02070309020205020404" pitchFamily="49" charset="0"/>
                <a:ea typeface="MS PGothic" pitchFamily="34" charset="-128"/>
                <a:cs typeface="Courier New" panose="02070309020205020404" pitchFamily="49" charset="0"/>
              </a:rPr>
              <a:t>0</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endParaRPr lang="en-US" sz="1300" kern="1200" dirty="0">
              <a:solidFill>
                <a:srgbClr val="000000"/>
              </a:solidFill>
              <a:highlight>
                <a:srgbClr val="FFFFFF"/>
              </a:highlight>
              <a:latin typeface="Courier New"/>
              <a:ea typeface="MS PGothic" pitchFamily="34" charset="-128"/>
            </a:endParaRPr>
          </a:p>
          <a:p>
            <a:pPr lvl="0" defTabSz="457200" eaLnBrk="0" hangingPunct="0">
              <a:spcBef>
                <a:spcPts val="600"/>
              </a:spcBef>
              <a:spcAft>
                <a:spcPts val="300"/>
              </a:spcAft>
              <a:buClrTx/>
              <a:buSzTx/>
            </a:pPr>
            <a:r>
              <a:rPr lang="en-US" sz="1300" kern="1200" dirty="0">
                <a:solidFill>
                  <a:srgbClr val="989898"/>
                </a:solidFill>
                <a:latin typeface="Trebuchet MS"/>
                <a:ea typeface="MS PGothic" pitchFamily="34" charset="-128"/>
              </a:rPr>
              <a:t>		</a:t>
            </a:r>
            <a:r>
              <a:rPr lang="en-US" sz="1300" kern="1200" dirty="0" err="1">
                <a:solidFill>
                  <a:srgbClr val="000000"/>
                </a:solidFill>
                <a:highlight>
                  <a:srgbClr val="FFFFFF"/>
                </a:highlight>
                <a:latin typeface="Courier New"/>
                <a:ea typeface="MS PGothic" pitchFamily="34" charset="-128"/>
              </a:rPr>
              <a:t>MPI_Comm_rank</a:t>
            </a:r>
            <a:r>
              <a:rPr lang="en-US" sz="1300" b="1" kern="1200" dirty="0">
                <a:solidFill>
                  <a:srgbClr val="000080"/>
                </a:solidFill>
                <a:highlight>
                  <a:srgbClr val="FFFFFF"/>
                </a:highlight>
                <a:latin typeface="Courier New"/>
                <a:ea typeface="MS PGothic" pitchFamily="34" charset="-128"/>
              </a:rPr>
              <a:t>(</a:t>
            </a:r>
            <a:r>
              <a:rPr lang="en-US" sz="1300" kern="1200" dirty="0" err="1">
                <a:solidFill>
                  <a:srgbClr val="000000"/>
                </a:solidFill>
                <a:highlight>
                  <a:srgbClr val="FFFFFF"/>
                </a:highlight>
                <a:latin typeface="Courier New"/>
                <a:ea typeface="MS PGothic" pitchFamily="34" charset="-128"/>
              </a:rPr>
              <a:t>MPI_COMM_WORLD</a:t>
            </a:r>
            <a:r>
              <a:rPr lang="en-US" sz="1300" b="1" kern="1200" dirty="0" err="1">
                <a:solidFill>
                  <a:srgbClr val="000080"/>
                </a:solidFill>
                <a:highlight>
                  <a:srgbClr val="FFFFFF"/>
                </a:highlight>
                <a:latin typeface="Courier New"/>
                <a:ea typeface="MS PGothic" pitchFamily="34" charset="-128"/>
              </a:rPr>
              <a:t>,&amp;</a:t>
            </a:r>
            <a:r>
              <a:rPr lang="en-US" sz="1300" kern="1200" dirty="0" err="1">
                <a:solidFill>
                  <a:srgbClr val="000000"/>
                </a:solidFill>
                <a:highlight>
                  <a:srgbClr val="FFFFFF"/>
                </a:highlight>
                <a:latin typeface="Courier New"/>
                <a:ea typeface="MS PGothic" pitchFamily="34" charset="-128"/>
              </a:rPr>
              <a:t>rank</a:t>
            </a:r>
            <a:r>
              <a:rPr lang="en-US" sz="1300" b="1" kern="1200" dirty="0">
                <a:solidFill>
                  <a:srgbClr val="000080"/>
                </a:solidFill>
                <a:highlight>
                  <a:srgbClr val="FFFFFF"/>
                </a:highlight>
                <a:latin typeface="Courier New"/>
                <a:ea typeface="MS PGothic" pitchFamily="34" charset="-128"/>
              </a:rPr>
              <a:t>);</a:t>
            </a:r>
            <a:endParaRPr lang="en-US" sz="1300" kern="1200" dirty="0">
              <a:solidFill>
                <a:srgbClr val="000000"/>
              </a:solidFill>
              <a:highlight>
                <a:srgbClr val="FFFFFF"/>
              </a:highlight>
              <a:latin typeface="Courier New"/>
              <a:ea typeface="MS PGothic" pitchFamily="34" charset="-128"/>
            </a:endParaRPr>
          </a:p>
          <a:p>
            <a:pPr marL="911216" lvl="2" defTabSz="457200" eaLnBrk="0" hangingPunct="0">
              <a:lnSpc>
                <a:spcPct val="100000"/>
              </a:lnSpc>
              <a:spcBef>
                <a:spcPts val="600"/>
              </a:spcBef>
              <a:spcAft>
                <a:spcPts val="300"/>
              </a:spcAft>
              <a:buClrTx/>
              <a:buSzTx/>
            </a:pPr>
            <a:r>
              <a:rPr lang="en-US" sz="1300" kern="1200" dirty="0">
                <a:solidFill>
                  <a:srgbClr val="989898"/>
                </a:solidFill>
                <a:latin typeface="Trebuchet MS"/>
                <a:ea typeface="MS PGothic" pitchFamily="34" charset="-128"/>
              </a:rPr>
              <a:t>	</a:t>
            </a:r>
            <a:r>
              <a:rPr lang="en-US" sz="1300" kern="1200" dirty="0" err="1">
                <a:solidFill>
                  <a:srgbClr val="8000FF"/>
                </a:solidFill>
                <a:highlight>
                  <a:srgbClr val="FFFFFF"/>
                </a:highlight>
                <a:latin typeface="Courier New" panose="02070309020205020404" pitchFamily="49" charset="0"/>
                <a:ea typeface="MS PGothic" pitchFamily="34" charset="-128"/>
                <a:cs typeface="Courier New" panose="02070309020205020404" pitchFamily="49" charset="0"/>
              </a:rPr>
              <a:t>int</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ngpus</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acc_get_num_devices</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acc_device_nvidia</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a:solidFill>
                  <a:srgbClr val="008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err="1">
                <a:solidFill>
                  <a:srgbClr val="008000"/>
                </a:solidFill>
                <a:highlight>
                  <a:srgbClr val="FFFFFF"/>
                </a:highlight>
                <a:latin typeface="Courier New" panose="02070309020205020404" pitchFamily="49" charset="0"/>
                <a:ea typeface="MS PGothic" pitchFamily="34" charset="-128"/>
                <a:cs typeface="Courier New" panose="02070309020205020404" pitchFamily="49" charset="0"/>
              </a:rPr>
              <a:t>ngpus</a:t>
            </a:r>
            <a:r>
              <a:rPr lang="en-US" sz="1300" kern="1200" dirty="0">
                <a:solidFill>
                  <a:srgbClr val="008000"/>
                </a:solidFill>
                <a:highlight>
                  <a:srgbClr val="FFFFFF"/>
                </a:highlight>
                <a:latin typeface="Courier New" panose="02070309020205020404" pitchFamily="49" charset="0"/>
                <a:ea typeface="MS PGothic" pitchFamily="34" charset="-128"/>
                <a:cs typeface="Courier New" panose="02070309020205020404" pitchFamily="49" charset="0"/>
              </a:rPr>
              <a:t> == ranks per node</a:t>
            </a:r>
            <a:endParaRPr lang="en-US" sz="1300" kern="1200" dirty="0">
              <a:solidFill>
                <a:srgbClr val="8000FF"/>
              </a:solidFill>
              <a:highlight>
                <a:srgbClr val="FFFFFF"/>
              </a:highlight>
              <a:latin typeface="Courier New" panose="02070309020205020404" pitchFamily="49" charset="0"/>
              <a:ea typeface="MS PGothic" pitchFamily="34" charset="-128"/>
              <a:cs typeface="Courier New" panose="02070309020205020404" pitchFamily="49" charset="0"/>
            </a:endParaRPr>
          </a:p>
          <a:p>
            <a:pPr marL="457196" lvl="1" defTabSz="457200" eaLnBrk="0" hangingPunct="0">
              <a:spcBef>
                <a:spcPts val="600"/>
              </a:spcBef>
              <a:spcAft>
                <a:spcPts val="300"/>
              </a:spcAft>
              <a:buClrTx/>
              <a:buSzTx/>
            </a:pPr>
            <a:r>
              <a:rPr lang="en-US" sz="1300" kern="1200" dirty="0">
                <a:solidFill>
                  <a:srgbClr val="000000"/>
                </a:solidFill>
                <a:highlight>
                  <a:srgbClr val="FFFFFF"/>
                </a:highlight>
                <a:latin typeface="Courier New"/>
                <a:ea typeface="MS PGothic" pitchFamily="34" charset="-128"/>
                <a:cs typeface="ＭＳ Ｐゴシック" pitchFamily="-65" charset="-128"/>
              </a:rPr>
              <a:t>	</a:t>
            </a:r>
            <a:r>
              <a:rPr lang="en-US" sz="1300" kern="1200" dirty="0" err="1">
                <a:solidFill>
                  <a:srgbClr val="8000FF"/>
                </a:solidFill>
                <a:highlight>
                  <a:srgbClr val="FFFFFF"/>
                </a:highlight>
                <a:latin typeface="Courier New" panose="02070309020205020404" pitchFamily="49" charset="0"/>
                <a:ea typeface="MS PGothic" pitchFamily="34" charset="-128"/>
                <a:cs typeface="Courier New" panose="02070309020205020404" pitchFamily="49" charset="0"/>
              </a:rPr>
              <a:t>int</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devicenum</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rank </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r>
              <a:rPr lang="en-US" sz="1300" kern="1200" dirty="0">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 </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ngpus</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p>
          <a:p>
            <a:pPr marL="457196" lvl="1" defTabSz="457200" eaLnBrk="0" hangingPunct="0">
              <a:spcBef>
                <a:spcPts val="600"/>
              </a:spcBef>
              <a:spcAft>
                <a:spcPts val="300"/>
              </a:spcAft>
              <a:buClrTx/>
              <a:buSzTx/>
            </a:pPr>
            <a:r>
              <a:rPr lang="en-US" sz="1300" kern="1200" dirty="0">
                <a:solidFill>
                  <a:srgbClr val="000000"/>
                </a:solidFill>
                <a:highlight>
                  <a:srgbClr val="FFFFFF"/>
                </a:highlight>
                <a:latin typeface="Courier New"/>
                <a:ea typeface="MS PGothic" pitchFamily="34" charset="-128"/>
                <a:cs typeface="ＭＳ Ｐゴシック" pitchFamily="-65" charset="-128"/>
              </a:rPr>
              <a:t>	</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acc_set_device_num</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devicenum</a:t>
            </a:r>
            <a:r>
              <a:rPr lang="en-US" sz="1300" b="1" kern="1200" dirty="0" err="1">
                <a:solidFill>
                  <a:srgbClr val="000080"/>
                </a:solidFill>
                <a:highlight>
                  <a:srgbClr val="FFFFFF"/>
                </a:highlight>
                <a:latin typeface="Courier New"/>
                <a:ea typeface="MS PGothic" pitchFamily="34" charset="-128"/>
              </a:rPr>
              <a:t>,</a:t>
            </a:r>
            <a:r>
              <a:rPr lang="en-US" sz="1300" kern="1200" dirty="0" err="1">
                <a:solidFill>
                  <a:srgbClr val="000000"/>
                </a:solidFill>
                <a:highlight>
                  <a:srgbClr val="FFFFFF"/>
                </a:highlight>
                <a:latin typeface="Courier New" panose="02070309020205020404" pitchFamily="49" charset="0"/>
                <a:ea typeface="MS PGothic" pitchFamily="34" charset="-128"/>
                <a:cs typeface="Courier New" panose="02070309020205020404" pitchFamily="49" charset="0"/>
              </a:rPr>
              <a:t>acc_device_nvidia</a:t>
            </a:r>
            <a:r>
              <a:rPr lang="en-US" sz="1300" b="1" kern="1200" dirty="0">
                <a:solidFill>
                  <a:srgbClr val="000080"/>
                </a:solidFill>
                <a:highlight>
                  <a:srgbClr val="FFFFFF"/>
                </a:highlight>
                <a:latin typeface="Courier New" panose="02070309020205020404" pitchFamily="49" charset="0"/>
                <a:ea typeface="MS PGothic" pitchFamily="34" charset="-128"/>
                <a:cs typeface="Courier New" panose="02070309020205020404" pitchFamily="49" charset="0"/>
              </a:rPr>
              <a:t>);</a:t>
            </a:r>
            <a:endParaRPr lang="en-US" sz="1600" kern="1200" dirty="0">
              <a:solidFill>
                <a:srgbClr val="989898"/>
              </a:solidFill>
              <a:highlight>
                <a:srgbClr val="FFFFFF"/>
              </a:highlight>
              <a:latin typeface="Trebuchet MS"/>
              <a:ea typeface="MS PGothic" pitchFamily="34" charset="-128"/>
              <a:cs typeface="Courier New" panose="02070309020205020404" pitchFamily="49" charset="0"/>
            </a:endParaRPr>
          </a:p>
          <a:p>
            <a:endParaRPr lang="de-DE" dirty="0" smtClean="0"/>
          </a:p>
          <a:p>
            <a:endParaRPr lang="de-DE" dirty="0" smtClean="0"/>
          </a:p>
          <a:p>
            <a:r>
              <a:rPr lang="en-US" sz="1200" dirty="0"/>
              <a:t>*This assumes the node is homogeneous, i.e. that all the GPUs are the same. If you have different GPUs in the same node then you may need some more complex GPU selection</a:t>
            </a:r>
          </a:p>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03266086"/>
      </p:ext>
    </p:extLst>
  </p:cSld>
  <p:clrMapOvr>
    <a:masterClrMapping/>
  </p:clrMapOvr>
  <mc:AlternateContent xmlns:mc="http://schemas.openxmlformats.org/markup-compatibility/2006" xmlns:p14="http://schemas.microsoft.com/office/powerpoint/2010/main">
    <mc:Choice Requires="p14">
      <p:transition spd="med" p14:dur="700" advTm="17601">
        <p:fade/>
      </p:transition>
    </mc:Choice>
    <mc:Fallback xmlns="">
      <p:transition spd="med" advTm="17601">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a:t>
            </a:r>
          </a:p>
        </p:txBody>
      </p:sp>
      <p:sp>
        <p:nvSpPr>
          <p:cNvPr id="5" name="Content Placeholder 4"/>
          <p:cNvSpPr>
            <a:spLocks noGrp="1"/>
          </p:cNvSpPr>
          <p:nvPr>
            <p:ph sz="half" idx="1"/>
          </p:nvPr>
        </p:nvSpPr>
        <p:spPr>
          <a:xfrm>
            <a:off x="498348" y="1989665"/>
            <a:ext cx="4945063" cy="2981168"/>
          </a:xfrm>
        </p:spPr>
        <p:txBody>
          <a:bodyPr/>
          <a:lstStyle/>
          <a:p>
            <a:pPr marL="0" indent="0">
              <a:buNone/>
            </a:pPr>
            <a:r>
              <a:rPr lang="en-US" sz="1800" dirty="0"/>
              <a:t>Minimizes number of neighbors:</a:t>
            </a:r>
          </a:p>
          <a:p>
            <a:r>
              <a:rPr lang="en-US" sz="1800" dirty="0"/>
              <a:t>Communicate to less neighbors</a:t>
            </a:r>
          </a:p>
          <a:p>
            <a:r>
              <a:rPr lang="en-US" sz="1800" dirty="0"/>
              <a:t>Optimal for latency bound </a:t>
            </a:r>
            <a:r>
              <a:rPr lang="en-US" sz="1800" dirty="0" smtClean="0"/>
              <a:t>communication</a:t>
            </a:r>
            <a:endParaRPr lang="de-DE" sz="1800" dirty="0"/>
          </a:p>
        </p:txBody>
      </p:sp>
      <p:sp>
        <p:nvSpPr>
          <p:cNvPr id="6" name="Content Placeholder 5"/>
          <p:cNvSpPr>
            <a:spLocks noGrp="1"/>
          </p:cNvSpPr>
          <p:nvPr>
            <p:ph sz="half" idx="2"/>
          </p:nvPr>
        </p:nvSpPr>
        <p:spPr>
          <a:xfrm>
            <a:off x="5443411" y="1989665"/>
            <a:ext cx="4945062" cy="2407236"/>
          </a:xfrm>
        </p:spPr>
        <p:txBody>
          <a:bodyPr/>
          <a:lstStyle/>
          <a:p>
            <a:pPr marL="0" indent="0">
              <a:buFontTx/>
              <a:buNone/>
            </a:pPr>
            <a:r>
              <a:rPr lang="en-US" sz="1800" dirty="0"/>
              <a:t>Minimizes surface area/volume ratio:</a:t>
            </a:r>
          </a:p>
          <a:p>
            <a:r>
              <a:rPr lang="en-US" sz="1800" dirty="0"/>
              <a:t>Communicate less data</a:t>
            </a:r>
          </a:p>
          <a:p>
            <a:r>
              <a:rPr lang="en-US" sz="1800" dirty="0"/>
              <a:t>Optimal for bandwidth bound </a:t>
            </a:r>
            <a:r>
              <a:rPr lang="en-US" sz="1800" dirty="0" smtClean="0"/>
              <a:t>communication</a:t>
            </a:r>
            <a:endParaRPr lang="en-US" sz="1800" dirty="0"/>
          </a:p>
        </p:txBody>
      </p:sp>
      <p:sp>
        <p:nvSpPr>
          <p:cNvPr id="8" name="TextBox 7"/>
          <p:cNvSpPr txBox="1"/>
          <p:nvPr/>
        </p:nvSpPr>
        <p:spPr>
          <a:xfrm>
            <a:off x="498348" y="1574166"/>
            <a:ext cx="997610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a:buNone/>
            </a:pPr>
            <a:r>
              <a:rPr lang="en-US" dirty="0">
                <a:solidFill>
                  <a:schemeClr val="bg1"/>
                </a:solidFill>
                <a:latin typeface="Trebuchet MS" pitchFamily="34" charset="0"/>
              </a:rPr>
              <a:t>Different Ways to split the work between processes: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930" y="3598026"/>
            <a:ext cx="1614023" cy="1828800"/>
          </a:xfrm>
          <a:prstGeom prst="rect">
            <a:avLst/>
          </a:prstGeom>
        </p:spPr>
      </p:pic>
      <p:grpSp>
        <p:nvGrpSpPr>
          <p:cNvPr id="10" name="Group 9"/>
          <p:cNvGrpSpPr/>
          <p:nvPr/>
        </p:nvGrpSpPr>
        <p:grpSpPr>
          <a:xfrm>
            <a:off x="980070" y="3598026"/>
            <a:ext cx="3706400" cy="2213793"/>
            <a:chOff x="1802237" y="3296470"/>
            <a:chExt cx="3706400" cy="2213793"/>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981" y="3296470"/>
              <a:ext cx="1417216" cy="1828800"/>
            </a:xfrm>
            <a:prstGeom prst="rect">
              <a:avLst/>
            </a:prstGeom>
            <a:ln>
              <a:noFill/>
            </a:ln>
          </p:spPr>
        </p:pic>
        <p:sp>
          <p:nvSpPr>
            <p:cNvPr id="12" name="Content Placeholder 2"/>
            <p:cNvSpPr txBox="1">
              <a:spLocks/>
            </p:cNvSpPr>
            <p:nvPr/>
          </p:nvSpPr>
          <p:spPr>
            <a:xfrm>
              <a:off x="1802237" y="5125131"/>
              <a:ext cx="1632475" cy="385132"/>
            </a:xfrm>
            <a:prstGeom prst="rect">
              <a:avLst/>
            </a:prstGeom>
            <a:ln>
              <a:noFill/>
            </a:ln>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n-lt"/>
                </a:rPr>
                <a:t>Contiguous if data is row-major</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590" y="3296470"/>
              <a:ext cx="1787047" cy="1828800"/>
            </a:xfrm>
            <a:prstGeom prst="rect">
              <a:avLst/>
            </a:prstGeom>
            <a:ln>
              <a:noFill/>
            </a:ln>
          </p:spPr>
        </p:pic>
        <p:sp>
          <p:nvSpPr>
            <p:cNvPr id="14" name="Content Placeholder 2"/>
            <p:cNvSpPr txBox="1">
              <a:spLocks/>
            </p:cNvSpPr>
            <p:nvPr/>
          </p:nvSpPr>
          <p:spPr>
            <a:xfrm>
              <a:off x="3798875" y="5125131"/>
              <a:ext cx="1632475" cy="385132"/>
            </a:xfrm>
            <a:prstGeom prst="rect">
              <a:avLst/>
            </a:prstGeom>
            <a:ln>
              <a:noFill/>
            </a:ln>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n-lt"/>
                </a:rPr>
                <a:t>Contiguous if data is column-major</a:t>
              </a:r>
            </a:p>
          </p:txBody>
        </p:sp>
      </p:grpSp>
    </p:spTree>
    <p:custDataLst>
      <p:tags r:id="rId1"/>
    </p:custDataLst>
    <p:extLst>
      <p:ext uri="{BB962C8B-B14F-4D97-AF65-F5344CB8AC3E}">
        <p14:creationId xmlns:p14="http://schemas.microsoft.com/office/powerpoint/2010/main" val="2895543670"/>
      </p:ext>
    </p:extLst>
  </p:cSld>
  <p:clrMapOvr>
    <a:masterClrMapping/>
  </p:clrMapOvr>
  <mc:AlternateContent xmlns:mc="http://schemas.openxmlformats.org/markup-compatibility/2006" xmlns:p14="http://schemas.microsoft.com/office/powerpoint/2010/main">
    <mc:Choice Requires="p14">
      <p:transition spd="med" p14:dur="700" advTm="106807">
        <p:fade/>
      </p:transition>
    </mc:Choice>
    <mc:Fallback xmlns="">
      <p:transition spd="med" advTm="106807">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a:t>
            </a:r>
          </a:p>
        </p:txBody>
      </p:sp>
      <p:sp>
        <p:nvSpPr>
          <p:cNvPr id="5" name="Content Placeholder 4"/>
          <p:cNvSpPr>
            <a:spLocks noGrp="1"/>
          </p:cNvSpPr>
          <p:nvPr>
            <p:ph sz="half" idx="1"/>
          </p:nvPr>
        </p:nvSpPr>
        <p:spPr>
          <a:xfrm>
            <a:off x="498348" y="1989665"/>
            <a:ext cx="4945063" cy="2981168"/>
          </a:xfrm>
        </p:spPr>
        <p:txBody>
          <a:bodyPr/>
          <a:lstStyle/>
          <a:p>
            <a:pPr marL="0" indent="0">
              <a:buNone/>
            </a:pPr>
            <a:r>
              <a:rPr lang="en-US" sz="1800" dirty="0"/>
              <a:t>Minimizes number of neighbors:</a:t>
            </a:r>
          </a:p>
          <a:p>
            <a:r>
              <a:rPr lang="en-US" sz="1800" dirty="0"/>
              <a:t>Communicate to less neighbors</a:t>
            </a:r>
          </a:p>
          <a:p>
            <a:r>
              <a:rPr lang="en-US" sz="1800" dirty="0"/>
              <a:t>Optimal for latency bound </a:t>
            </a:r>
            <a:r>
              <a:rPr lang="en-US" sz="1800" dirty="0" smtClean="0"/>
              <a:t>communication</a:t>
            </a:r>
            <a:endParaRPr lang="de-DE" sz="1800" dirty="0"/>
          </a:p>
        </p:txBody>
      </p:sp>
      <p:sp>
        <p:nvSpPr>
          <p:cNvPr id="6" name="Content Placeholder 5"/>
          <p:cNvSpPr>
            <a:spLocks noGrp="1"/>
          </p:cNvSpPr>
          <p:nvPr>
            <p:ph sz="half" idx="2"/>
          </p:nvPr>
        </p:nvSpPr>
        <p:spPr>
          <a:xfrm>
            <a:off x="5443411" y="1989665"/>
            <a:ext cx="4945062" cy="2407236"/>
          </a:xfrm>
        </p:spPr>
        <p:txBody>
          <a:bodyPr/>
          <a:lstStyle/>
          <a:p>
            <a:pPr marL="0" indent="0">
              <a:buFontTx/>
              <a:buNone/>
            </a:pPr>
            <a:r>
              <a:rPr lang="en-US" sz="1800" dirty="0"/>
              <a:t>Minimizes surface area/volume ratio:</a:t>
            </a:r>
          </a:p>
          <a:p>
            <a:r>
              <a:rPr lang="en-US" sz="1800" dirty="0"/>
              <a:t>Communicate less data</a:t>
            </a:r>
          </a:p>
          <a:p>
            <a:r>
              <a:rPr lang="en-US" sz="1800" dirty="0"/>
              <a:t>Optimal for bandwidth bound </a:t>
            </a:r>
            <a:r>
              <a:rPr lang="en-US" sz="1800" dirty="0" smtClean="0"/>
              <a:t>communication</a:t>
            </a:r>
            <a:endParaRPr lang="en-US" sz="1800" dirty="0"/>
          </a:p>
        </p:txBody>
      </p:sp>
      <p:sp>
        <p:nvSpPr>
          <p:cNvPr id="8" name="TextBox 7"/>
          <p:cNvSpPr txBox="1"/>
          <p:nvPr/>
        </p:nvSpPr>
        <p:spPr>
          <a:xfrm>
            <a:off x="498348" y="1574166"/>
            <a:ext cx="997610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a:buNone/>
            </a:pPr>
            <a:r>
              <a:rPr lang="en-US" dirty="0">
                <a:solidFill>
                  <a:schemeClr val="bg1"/>
                </a:solidFill>
                <a:latin typeface="Trebuchet MS" pitchFamily="34" charset="0"/>
              </a:rPr>
              <a:t>Different Ways to split the work between processes: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930" y="3598026"/>
            <a:ext cx="1614023" cy="1828800"/>
          </a:xfrm>
          <a:prstGeom prst="rect">
            <a:avLst/>
          </a:prstGeom>
        </p:spPr>
      </p:pic>
      <p:grpSp>
        <p:nvGrpSpPr>
          <p:cNvPr id="10" name="Group 9"/>
          <p:cNvGrpSpPr/>
          <p:nvPr/>
        </p:nvGrpSpPr>
        <p:grpSpPr>
          <a:xfrm>
            <a:off x="980070" y="3598026"/>
            <a:ext cx="3706400" cy="2213793"/>
            <a:chOff x="1802237" y="3296470"/>
            <a:chExt cx="3706400" cy="2213793"/>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2981" y="3296470"/>
              <a:ext cx="1417216" cy="1828800"/>
            </a:xfrm>
            <a:prstGeom prst="rect">
              <a:avLst/>
            </a:prstGeom>
            <a:ln>
              <a:noFill/>
            </a:ln>
          </p:spPr>
        </p:pic>
        <p:sp>
          <p:nvSpPr>
            <p:cNvPr id="12" name="Content Placeholder 2"/>
            <p:cNvSpPr txBox="1">
              <a:spLocks/>
            </p:cNvSpPr>
            <p:nvPr/>
          </p:nvSpPr>
          <p:spPr>
            <a:xfrm>
              <a:off x="1802237" y="5125131"/>
              <a:ext cx="1632475" cy="385132"/>
            </a:xfrm>
            <a:prstGeom prst="rect">
              <a:avLst/>
            </a:prstGeom>
            <a:ln>
              <a:noFill/>
            </a:ln>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n-lt"/>
                </a:rPr>
                <a:t>Contiguous if data is row-major</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590" y="3296470"/>
              <a:ext cx="1787047" cy="1828800"/>
            </a:xfrm>
            <a:prstGeom prst="rect">
              <a:avLst/>
            </a:prstGeom>
            <a:ln>
              <a:noFill/>
            </a:ln>
          </p:spPr>
        </p:pic>
        <p:sp>
          <p:nvSpPr>
            <p:cNvPr id="14" name="Content Placeholder 2"/>
            <p:cNvSpPr txBox="1">
              <a:spLocks/>
            </p:cNvSpPr>
            <p:nvPr/>
          </p:nvSpPr>
          <p:spPr>
            <a:xfrm>
              <a:off x="3798875" y="5125131"/>
              <a:ext cx="1632475" cy="385132"/>
            </a:xfrm>
            <a:prstGeom prst="rect">
              <a:avLst/>
            </a:prstGeom>
            <a:ln>
              <a:noFill/>
            </a:ln>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n-lt"/>
                </a:rPr>
                <a:t>Contiguous if data is column-major</a:t>
              </a:r>
            </a:p>
          </p:txBody>
        </p:sp>
      </p:grpSp>
      <p:sp>
        <p:nvSpPr>
          <p:cNvPr id="15" name="Rectangle 14"/>
          <p:cNvSpPr/>
          <p:nvPr/>
        </p:nvSpPr>
        <p:spPr>
          <a:xfrm>
            <a:off x="904264" y="3501956"/>
            <a:ext cx="1708281" cy="2510287"/>
          </a:xfrm>
          <a:prstGeom prst="rect">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64918549"/>
      </p:ext>
    </p:extLst>
  </p:cSld>
  <p:clrMapOvr>
    <a:masterClrMapping/>
  </p:clrMapOvr>
  <mc:AlternateContent xmlns:mc="http://schemas.openxmlformats.org/markup-compatibility/2006" xmlns:p14="http://schemas.microsoft.com/office/powerpoint/2010/main">
    <mc:Choice Requires="p14">
      <p:transition spd="med" p14:dur="700" advTm="106807">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Solver – </a:t>
            </a:r>
            <a:r>
              <a:rPr lang="de-DE" dirty="0" smtClean="0"/>
              <a:t>Multi GPU</a:t>
            </a:r>
            <a:endParaRPr lang="en-US" dirty="0"/>
          </a:p>
        </p:txBody>
      </p:sp>
      <p:sp>
        <p:nvSpPr>
          <p:cNvPr id="3" name="Content Placeholder 2"/>
          <p:cNvSpPr>
            <a:spLocks noGrp="1"/>
          </p:cNvSpPr>
          <p:nvPr>
            <p:ph idx="1"/>
          </p:nvPr>
        </p:nvSpPr>
        <p:spPr/>
        <p:txBody>
          <a:bodyPr/>
          <a:lstStyle/>
          <a:p>
            <a:pPr lvl="0" defTabSz="457200" eaLnBrk="0" hangingPunct="0">
              <a:spcBef>
                <a:spcPts val="600"/>
              </a:spcBef>
              <a:spcAft>
                <a:spcPts val="300"/>
              </a:spcAft>
              <a:buClrTx/>
              <a:buSzTx/>
            </a:pPr>
            <a:r>
              <a:rPr lang="en-US" kern="1200" dirty="0">
                <a:latin typeface="Trebuchet MS"/>
                <a:ea typeface="MS PGothic" pitchFamily="34" charset="-128"/>
              </a:rPr>
              <a:t>While</a:t>
            </a:r>
            <a:r>
              <a:rPr lang="de-DE" kern="1200" dirty="0">
                <a:latin typeface="Trebuchet MS"/>
                <a:ea typeface="MS PGothic" pitchFamily="34" charset="-128"/>
              </a:rPr>
              <a:t> not </a:t>
            </a:r>
            <a:r>
              <a:rPr lang="en-US" kern="1200" dirty="0">
                <a:latin typeface="Trebuchet MS"/>
                <a:ea typeface="MS PGothic" pitchFamily="34" charset="-128"/>
              </a:rPr>
              <a:t>converged</a:t>
            </a:r>
          </a:p>
          <a:p>
            <a:pPr marL="231775" lvl="0" indent="-231775" defTabSz="457200" eaLnBrk="0" hangingPunct="0">
              <a:spcBef>
                <a:spcPts val="600"/>
              </a:spcBef>
              <a:spcAft>
                <a:spcPts val="300"/>
              </a:spcAft>
              <a:buClrTx/>
              <a:buSzTx/>
              <a:buBlip>
                <a:blip r:embed="rId3"/>
              </a:buBlip>
            </a:pPr>
            <a:r>
              <a:rPr lang="de-DE" kern="1200" dirty="0">
                <a:latin typeface="Trebuchet MS"/>
                <a:ea typeface="MS PGothic" pitchFamily="34" charset="-128"/>
              </a:rPr>
              <a:t>Do </a:t>
            </a:r>
            <a:r>
              <a:rPr lang="en-US" kern="1200" dirty="0">
                <a:latin typeface="Trebuchet MS"/>
                <a:ea typeface="MS PGothic" pitchFamily="34" charset="-128"/>
              </a:rPr>
              <a:t>Jacobi</a:t>
            </a:r>
            <a:r>
              <a:rPr lang="de-DE" kern="1200" dirty="0">
                <a:latin typeface="Trebuchet MS"/>
                <a:ea typeface="MS PGothic" pitchFamily="34" charset="-128"/>
              </a:rPr>
              <a:t> </a:t>
            </a:r>
            <a:r>
              <a:rPr lang="en-US" kern="1200" dirty="0">
                <a:latin typeface="Trebuchet MS"/>
                <a:ea typeface="MS PGothic" pitchFamily="34" charset="-128"/>
              </a:rPr>
              <a:t>step</a:t>
            </a:r>
            <a:r>
              <a:rPr lang="de-DE" kern="1200" dirty="0">
                <a:latin typeface="Trebuchet MS"/>
                <a:ea typeface="MS PGothic" pitchFamily="34" charset="-128"/>
              </a:rPr>
              <a:t>:</a:t>
            </a:r>
          </a:p>
          <a:p>
            <a:pPr lvl="0" defTabSz="457200" eaLnBrk="0" hangingPunct="0">
              <a:spcBef>
                <a:spcPts val="600"/>
              </a:spcBef>
              <a:spcAft>
                <a:spcPts val="300"/>
              </a:spcAft>
              <a:buClrTx/>
              <a:buSzTx/>
            </a:pP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j=</a:t>
            </a:r>
            <a:r>
              <a:rPr lang="de-DE" sz="1700" b="1" kern="1200" dirty="0" err="1" smtClean="0">
                <a:latin typeface="Courier New" pitchFamily="49" charset="0"/>
                <a:ea typeface="MS PGothic" pitchFamily="34" charset="-128"/>
                <a:cs typeface="Courier New" pitchFamily="49" charset="0"/>
              </a:rPr>
              <a:t>jstart</a:t>
            </a:r>
            <a:r>
              <a:rPr lang="de-DE" sz="1700" kern="1200" dirty="0" smtClean="0">
                <a:latin typeface="Courier New" pitchFamily="49" charset="0"/>
                <a:ea typeface="MS PGothic" pitchFamily="34" charset="-128"/>
                <a:cs typeface="Courier New" pitchFamily="49" charset="0"/>
              </a:rPr>
              <a:t>; j </a:t>
            </a:r>
            <a:r>
              <a:rPr lang="de-DE" sz="1700" kern="1200" dirty="0">
                <a:latin typeface="Courier New" pitchFamily="49" charset="0"/>
                <a:ea typeface="MS PGothic" pitchFamily="34" charset="-128"/>
                <a:cs typeface="Courier New" pitchFamily="49" charset="0"/>
              </a:rPr>
              <a:t>&lt; </a:t>
            </a:r>
            <a:r>
              <a:rPr lang="de-DE" sz="1700" b="1" kern="1200" dirty="0" err="1" smtClean="0">
                <a:latin typeface="Courier New" pitchFamily="49" charset="0"/>
                <a:ea typeface="MS PGothic" pitchFamily="34" charset="-128"/>
                <a:cs typeface="Courier New" pitchFamily="49" charset="0"/>
              </a:rPr>
              <a:t>jend</a:t>
            </a:r>
            <a:r>
              <a:rPr lang="de-DE" sz="1700" kern="1200" dirty="0" smtClean="0">
                <a:latin typeface="Courier New" pitchFamily="49" charset="0"/>
                <a:ea typeface="MS PGothic" pitchFamily="34" charset="-128"/>
                <a:cs typeface="Courier New" pitchFamily="49" charset="0"/>
              </a:rPr>
              <a:t>; </a:t>
            </a:r>
            <a:r>
              <a:rPr lang="de-DE" sz="1700" kern="1200" dirty="0" err="1" smtClean="0">
                <a:latin typeface="Courier New" pitchFamily="49" charset="0"/>
                <a:ea typeface="MS PGothic" pitchFamily="34" charset="-128"/>
                <a:cs typeface="Courier New" pitchFamily="49" charset="0"/>
              </a:rPr>
              <a:t>j++</a:t>
            </a:r>
            <a:r>
              <a:rPr lang="de-DE" sz="1700" kern="1200" dirty="0" smtClean="0">
                <a:latin typeface="Courier New" pitchFamily="49" charset="0"/>
                <a:ea typeface="MS PGothic" pitchFamily="34" charset="-128"/>
                <a:cs typeface="Courier New" pitchFamily="49" charset="0"/>
              </a:rPr>
              <a:t>)</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i=1</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 </a:t>
            </a:r>
            <a:r>
              <a:rPr lang="de-DE" sz="1700" kern="1200" dirty="0">
                <a:latin typeface="Courier New" pitchFamily="49" charset="0"/>
                <a:ea typeface="MS PGothic" pitchFamily="34" charset="-128"/>
                <a:cs typeface="Courier New" pitchFamily="49" charset="0"/>
              </a:rPr>
              <a:t>&lt; m-1; </a:t>
            </a:r>
            <a:r>
              <a:rPr lang="de-DE" sz="1700" kern="1200" dirty="0" smtClean="0">
                <a:latin typeface="Courier New" pitchFamily="49" charset="0"/>
                <a:ea typeface="MS PGothic" pitchFamily="34" charset="-128"/>
                <a:cs typeface="Courier New" pitchFamily="49" charset="0"/>
              </a:rPr>
              <a:t>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545454"/>
                </a:solidFill>
                <a:latin typeface="Courier New" pitchFamily="49" charset="0"/>
                <a:ea typeface="MS PGothic" pitchFamily="34" charset="-128"/>
                <a:cs typeface="Courier New" pitchFamily="49" charset="0"/>
              </a:rPr>
              <a:t>  </a:t>
            </a:r>
            <a:r>
              <a:rPr lang="de-DE" sz="1700" kern="1200" dirty="0" err="1" smtClean="0">
                <a:solidFill>
                  <a:srgbClr val="4549F5"/>
                </a:solidFill>
                <a:latin typeface="Courier New" pitchFamily="49" charset="0"/>
                <a:ea typeface="MS PGothic" pitchFamily="34" charset="-128"/>
                <a:cs typeface="Courier New" pitchFamily="49" charset="0"/>
              </a:rPr>
              <a:t>Anew</a:t>
            </a:r>
            <a:r>
              <a:rPr lang="de-DE" sz="1700" kern="1200" dirty="0" smtClean="0">
                <a:latin typeface="Courier New" pitchFamily="49" charset="0"/>
                <a:ea typeface="MS PGothic" pitchFamily="34" charset="-128"/>
                <a:cs typeface="Courier New" pitchFamily="49" charset="0"/>
              </a:rPr>
              <a:t>[j][i] </a:t>
            </a:r>
            <a:r>
              <a:rPr lang="de-DE" sz="1700" kern="1200" dirty="0">
                <a:latin typeface="Courier New" pitchFamily="49" charset="0"/>
                <a:ea typeface="MS PGothic" pitchFamily="34" charset="-128"/>
                <a:cs typeface="Courier New" pitchFamily="49" charset="0"/>
              </a:rPr>
              <a:t>= 0.0f - </a:t>
            </a:r>
            <a:r>
              <a:rPr lang="en-US" sz="1700" kern="1200" dirty="0">
                <a:latin typeface="Courier New" pitchFamily="49" charset="0"/>
                <a:ea typeface="MS PGothic" pitchFamily="34" charset="-128"/>
                <a:cs typeface="Courier New" pitchFamily="49" charset="0"/>
              </a:rPr>
              <a:t>0.25f*(</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 </a:t>
            </a:r>
            <a:r>
              <a:rPr lang="de-DE" sz="1700" kern="1200" dirty="0">
                <a:latin typeface="Courier New" pitchFamily="49" charset="0"/>
                <a:ea typeface="MS PGothic" pitchFamily="34" charset="-128"/>
                <a:cs typeface="Courier New" pitchFamily="49" charset="0"/>
              </a:rPr>
              <a:t>+</a:t>
            </a:r>
            <a:r>
              <a:rPr lang="en-US" sz="1700" kern="1200" dirty="0">
                <a:latin typeface="Courier New" pitchFamily="49" charset="0"/>
                <a:ea typeface="MS PGothic" pitchFamily="34" charset="-128"/>
                <a:cs typeface="Courier New" pitchFamily="49" charset="0"/>
              </a:rPr>
              <a:t>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989898"/>
                </a:solidFill>
                <a:latin typeface="Courier New" pitchFamily="49" charset="0"/>
                <a:ea typeface="MS PGothic" pitchFamily="34" charset="-128"/>
                <a:cs typeface="Courier New" pitchFamily="49" charset="0"/>
              </a:rPr>
              <a:t>                            </a:t>
            </a:r>
            <a:r>
              <a:rPr lang="de-DE" sz="1700" kern="1200" dirty="0">
                <a:latin typeface="Courier New" pitchFamily="49" charset="0"/>
                <a:ea typeface="MS PGothic" pitchFamily="34" charset="-128"/>
                <a:cs typeface="Courier New" pitchFamily="49" charset="0"/>
              </a:rPr>
              <a:t>+</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 +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a:t>
            </a:r>
          </a:p>
          <a:p>
            <a:pPr marL="231775" lvl="0" indent="-231775" defTabSz="457200" eaLnBrk="0" hangingPunct="0">
              <a:spcBef>
                <a:spcPts val="600"/>
              </a:spcBef>
              <a:spcAft>
                <a:spcPts val="300"/>
              </a:spcAft>
              <a:buClrTx/>
              <a:buSzTx/>
              <a:buBlip>
                <a:blip r:embed="rId3"/>
              </a:buBlip>
            </a:pPr>
            <a:r>
              <a:rPr lang="en-US" kern="1200" dirty="0">
                <a:latin typeface="Trebuchet MS"/>
                <a:ea typeface="MS PGothic" pitchFamily="34" charset="-128"/>
              </a:rPr>
              <a:t>Copy</a:t>
            </a:r>
            <a:r>
              <a:rPr lang="de-DE" kern="1200" dirty="0">
                <a:latin typeface="Trebuchet MS"/>
                <a:ea typeface="MS PGothic" pitchFamily="34" charset="-128"/>
              </a:rPr>
              <a:t> </a:t>
            </a:r>
            <a:r>
              <a:rPr lang="de-DE" kern="1200" dirty="0" err="1">
                <a:latin typeface="Courier New" pitchFamily="49" charset="0"/>
                <a:ea typeface="MS PGothic" pitchFamily="34" charset="-128"/>
                <a:cs typeface="Courier New" pitchFamily="49" charset="0"/>
              </a:rPr>
              <a:t>Anew</a:t>
            </a:r>
            <a:r>
              <a:rPr lang="de-DE" kern="1200" dirty="0">
                <a:latin typeface="Trebuchet MS"/>
                <a:ea typeface="MS PGothic" pitchFamily="34" charset="-128"/>
              </a:rPr>
              <a:t> </a:t>
            </a:r>
            <a:r>
              <a:rPr lang="de-DE" kern="1200" dirty="0" err="1">
                <a:latin typeface="Trebuchet MS"/>
                <a:ea typeface="MS PGothic" pitchFamily="34" charset="-128"/>
              </a:rPr>
              <a:t>to</a:t>
            </a:r>
            <a:r>
              <a:rPr lang="de-DE" kern="1200" dirty="0">
                <a:latin typeface="Trebuchet MS"/>
                <a:ea typeface="MS PGothic" pitchFamily="34" charset="-128"/>
              </a:rPr>
              <a:t> </a:t>
            </a:r>
            <a:r>
              <a:rPr lang="de-DE" kern="1200" dirty="0">
                <a:latin typeface="Courier New" pitchFamily="49" charset="0"/>
                <a:ea typeface="MS PGothic" pitchFamily="34" charset="-128"/>
                <a:cs typeface="Courier New" pitchFamily="49" charset="0"/>
              </a:rPr>
              <a:t>A</a:t>
            </a:r>
          </a:p>
          <a:p>
            <a:pPr marL="231775" lvl="0" indent="-231775" defTabSz="457200" eaLnBrk="0" hangingPunct="0">
              <a:spcBef>
                <a:spcPts val="600"/>
              </a:spcBef>
              <a:spcAft>
                <a:spcPts val="300"/>
              </a:spcAft>
              <a:buClrTx/>
              <a:buSzTx/>
              <a:buBlip>
                <a:blip r:embed="rId3"/>
              </a:buBlip>
            </a:pPr>
            <a:r>
              <a:rPr lang="en-US" kern="1200" dirty="0">
                <a:latin typeface="Trebuchet MS"/>
                <a:ea typeface="MS PGothic" pitchFamily="34" charset="-128"/>
              </a:rPr>
              <a:t>Apply periodic boundary </a:t>
            </a:r>
            <a:r>
              <a:rPr lang="en-US" kern="1200" dirty="0" smtClean="0">
                <a:latin typeface="Trebuchet MS"/>
                <a:ea typeface="MS PGothic" pitchFamily="34" charset="-128"/>
              </a:rPr>
              <a:t>conditions</a:t>
            </a:r>
          </a:p>
          <a:p>
            <a:pPr marL="231775" lvl="0" indent="-231775" defTabSz="457200" eaLnBrk="0" hangingPunct="0">
              <a:spcBef>
                <a:spcPts val="600"/>
              </a:spcBef>
              <a:spcAft>
                <a:spcPts val="300"/>
              </a:spcAft>
              <a:buClrTx/>
              <a:buSzTx/>
              <a:buBlip>
                <a:blip r:embed="rId3"/>
              </a:buBlip>
            </a:pPr>
            <a:r>
              <a:rPr lang="de-DE" kern="1200" dirty="0" smtClean="0">
                <a:latin typeface="Trebuchet MS"/>
                <a:ea typeface="MS PGothic" pitchFamily="34" charset="-128"/>
              </a:rPr>
              <a:t>Exchange </a:t>
            </a:r>
            <a:r>
              <a:rPr lang="de-DE" kern="1200" dirty="0" err="1" smtClean="0">
                <a:latin typeface="Trebuchet MS"/>
                <a:ea typeface="MS PGothic" pitchFamily="34" charset="-128"/>
              </a:rPr>
              <a:t>halo</a:t>
            </a:r>
            <a:r>
              <a:rPr lang="de-DE" kern="1200" dirty="0" smtClean="0">
                <a:latin typeface="Trebuchet MS"/>
                <a:ea typeface="MS PGothic" pitchFamily="34" charset="-128"/>
              </a:rPr>
              <a:t> </a:t>
            </a:r>
            <a:r>
              <a:rPr lang="de-DE" kern="1200" dirty="0" err="1" smtClean="0">
                <a:latin typeface="Trebuchet MS"/>
                <a:ea typeface="MS PGothic" pitchFamily="34" charset="-128"/>
              </a:rPr>
              <a:t>with</a:t>
            </a:r>
            <a:r>
              <a:rPr lang="de-DE" kern="1200" dirty="0" smtClean="0">
                <a:latin typeface="Trebuchet MS"/>
                <a:ea typeface="MS PGothic" pitchFamily="34" charset="-128"/>
              </a:rPr>
              <a:t> 1 </a:t>
            </a:r>
            <a:r>
              <a:rPr lang="de-DE" kern="1200" dirty="0" err="1" smtClean="0">
                <a:latin typeface="Trebuchet MS"/>
                <a:ea typeface="MS PGothic" pitchFamily="34" charset="-128"/>
              </a:rPr>
              <a:t>to</a:t>
            </a:r>
            <a:r>
              <a:rPr lang="de-DE" kern="1200" dirty="0" smtClean="0">
                <a:latin typeface="Trebuchet MS"/>
                <a:ea typeface="MS PGothic" pitchFamily="34" charset="-128"/>
              </a:rPr>
              <a:t> 2 </a:t>
            </a:r>
            <a:r>
              <a:rPr lang="de-DE" kern="1200" dirty="0" err="1" smtClean="0">
                <a:latin typeface="Trebuchet MS"/>
                <a:ea typeface="MS PGothic" pitchFamily="34" charset="-128"/>
              </a:rPr>
              <a:t>neighbors</a:t>
            </a:r>
            <a:endParaRPr lang="en-US" kern="1200" dirty="0" smtClean="0">
              <a:latin typeface="Trebuchet MS"/>
              <a:ea typeface="MS PGothic" pitchFamily="34" charset="-128"/>
            </a:endParaRPr>
          </a:p>
          <a:p>
            <a:pPr marL="231775" lvl="0" indent="-231775" defTabSz="457200" eaLnBrk="0" hangingPunct="0">
              <a:spcBef>
                <a:spcPts val="600"/>
              </a:spcBef>
              <a:spcAft>
                <a:spcPts val="300"/>
              </a:spcAft>
              <a:buClrTx/>
              <a:buSzTx/>
              <a:buBlip>
                <a:blip r:embed="rId3"/>
              </a:buBlip>
            </a:pPr>
            <a:r>
              <a:rPr lang="de-DE" kern="1200" dirty="0" smtClean="0">
                <a:latin typeface="Trebuchet MS"/>
                <a:ea typeface="MS PGothic" pitchFamily="34" charset="-128"/>
              </a:rPr>
              <a:t>Next </a:t>
            </a:r>
            <a:r>
              <a:rPr lang="en-US" kern="1200" dirty="0">
                <a:latin typeface="Trebuchet MS"/>
                <a:ea typeface="MS PGothic" pitchFamily="34" charset="-128"/>
              </a:rPr>
              <a:t>iteration</a:t>
            </a:r>
          </a:p>
          <a:p>
            <a:endParaRPr lang="en-US" dirty="0"/>
          </a:p>
        </p:txBody>
      </p:sp>
      <p:sp>
        <p:nvSpPr>
          <p:cNvPr id="54" name="Oval 53"/>
          <p:cNvSpPr/>
          <p:nvPr/>
        </p:nvSpPr>
        <p:spPr>
          <a:xfrm>
            <a:off x="8917480"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5" name="Oval 54"/>
          <p:cNvSpPr/>
          <p:nvPr/>
        </p:nvSpPr>
        <p:spPr>
          <a:xfrm>
            <a:off x="8624657" y="35615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56" name="Oval 55"/>
          <p:cNvSpPr/>
          <p:nvPr/>
        </p:nvSpPr>
        <p:spPr>
          <a:xfrm>
            <a:off x="8915537"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7" name="Oval 56"/>
          <p:cNvSpPr/>
          <p:nvPr/>
        </p:nvSpPr>
        <p:spPr>
          <a:xfrm>
            <a:off x="9209632"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8" name="Oval 57"/>
          <p:cNvSpPr/>
          <p:nvPr/>
        </p:nvSpPr>
        <p:spPr>
          <a:xfrm>
            <a:off x="9498569"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9" name="Oval 58"/>
          <p:cNvSpPr/>
          <p:nvPr/>
        </p:nvSpPr>
        <p:spPr>
          <a:xfrm>
            <a:off x="9789449"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0" name="Oval 59"/>
          <p:cNvSpPr/>
          <p:nvPr/>
        </p:nvSpPr>
        <p:spPr>
          <a:xfrm>
            <a:off x="10083543" y="35615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1" name="Oval 60"/>
          <p:cNvSpPr/>
          <p:nvPr/>
        </p:nvSpPr>
        <p:spPr>
          <a:xfrm>
            <a:off x="8626600" y="38524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2" name="Oval 61"/>
          <p:cNvSpPr/>
          <p:nvPr/>
        </p:nvSpPr>
        <p:spPr>
          <a:xfrm>
            <a:off x="9211574"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3" name="Oval 62"/>
          <p:cNvSpPr/>
          <p:nvPr/>
        </p:nvSpPr>
        <p:spPr>
          <a:xfrm>
            <a:off x="9500511"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4" name="Oval 63"/>
          <p:cNvSpPr/>
          <p:nvPr/>
        </p:nvSpPr>
        <p:spPr>
          <a:xfrm>
            <a:off x="9791391"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5" name="Oval 64"/>
          <p:cNvSpPr/>
          <p:nvPr/>
        </p:nvSpPr>
        <p:spPr>
          <a:xfrm>
            <a:off x="10085486" y="38524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6" name="Oval 65"/>
          <p:cNvSpPr/>
          <p:nvPr/>
        </p:nvSpPr>
        <p:spPr>
          <a:xfrm>
            <a:off x="8624657"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7" name="Oval 66"/>
          <p:cNvSpPr/>
          <p:nvPr/>
        </p:nvSpPr>
        <p:spPr>
          <a:xfrm>
            <a:off x="8915537"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8" name="Oval 67"/>
          <p:cNvSpPr/>
          <p:nvPr/>
        </p:nvSpPr>
        <p:spPr>
          <a:xfrm>
            <a:off x="9209632"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9" name="Oval 68"/>
          <p:cNvSpPr/>
          <p:nvPr/>
        </p:nvSpPr>
        <p:spPr>
          <a:xfrm>
            <a:off x="9498569"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0" name="Oval 69"/>
          <p:cNvSpPr/>
          <p:nvPr/>
        </p:nvSpPr>
        <p:spPr>
          <a:xfrm>
            <a:off x="9789449"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1" name="Oval 70"/>
          <p:cNvSpPr/>
          <p:nvPr/>
        </p:nvSpPr>
        <p:spPr>
          <a:xfrm>
            <a:off x="10083543"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2" name="Oval 71"/>
          <p:cNvSpPr/>
          <p:nvPr/>
        </p:nvSpPr>
        <p:spPr>
          <a:xfrm>
            <a:off x="8625440" y="324424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3" name="Oval 72"/>
          <p:cNvSpPr/>
          <p:nvPr/>
        </p:nvSpPr>
        <p:spPr>
          <a:xfrm>
            <a:off x="8916320"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4" name="Oval 73"/>
          <p:cNvSpPr/>
          <p:nvPr/>
        </p:nvSpPr>
        <p:spPr>
          <a:xfrm>
            <a:off x="9210415"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5" name="Oval 74"/>
          <p:cNvSpPr/>
          <p:nvPr/>
        </p:nvSpPr>
        <p:spPr>
          <a:xfrm>
            <a:off x="9499352"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6" name="Oval 75"/>
          <p:cNvSpPr/>
          <p:nvPr/>
        </p:nvSpPr>
        <p:spPr>
          <a:xfrm>
            <a:off x="9790232"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7" name="Oval 76"/>
          <p:cNvSpPr/>
          <p:nvPr/>
        </p:nvSpPr>
        <p:spPr>
          <a:xfrm>
            <a:off x="10084326" y="324424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8" name="Oval 77"/>
          <p:cNvSpPr/>
          <p:nvPr/>
        </p:nvSpPr>
        <p:spPr>
          <a:xfrm>
            <a:off x="8636988" y="292652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9" name="Oval 78"/>
          <p:cNvSpPr/>
          <p:nvPr/>
        </p:nvSpPr>
        <p:spPr>
          <a:xfrm>
            <a:off x="8927868" y="2926525"/>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0" name="Oval 79"/>
          <p:cNvSpPr/>
          <p:nvPr/>
        </p:nvSpPr>
        <p:spPr>
          <a:xfrm>
            <a:off x="9221963"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1" name="Oval 80"/>
          <p:cNvSpPr/>
          <p:nvPr/>
        </p:nvSpPr>
        <p:spPr>
          <a:xfrm>
            <a:off x="9510900"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2" name="Oval 81"/>
          <p:cNvSpPr/>
          <p:nvPr/>
        </p:nvSpPr>
        <p:spPr>
          <a:xfrm>
            <a:off x="9801780"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3" name="Oval 82"/>
          <p:cNvSpPr/>
          <p:nvPr/>
        </p:nvSpPr>
        <p:spPr>
          <a:xfrm>
            <a:off x="10095874" y="292652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4" name="Oval 83"/>
          <p:cNvSpPr/>
          <p:nvPr/>
        </p:nvSpPr>
        <p:spPr>
          <a:xfrm>
            <a:off x="8628620"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5" name="Oval 84"/>
          <p:cNvSpPr/>
          <p:nvPr/>
        </p:nvSpPr>
        <p:spPr>
          <a:xfrm>
            <a:off x="8919500"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6" name="Oval 85"/>
          <p:cNvSpPr/>
          <p:nvPr/>
        </p:nvSpPr>
        <p:spPr>
          <a:xfrm>
            <a:off x="9213595"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7" name="Oval 86"/>
          <p:cNvSpPr/>
          <p:nvPr/>
        </p:nvSpPr>
        <p:spPr>
          <a:xfrm>
            <a:off x="9502532"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8" name="Oval 87"/>
          <p:cNvSpPr/>
          <p:nvPr/>
        </p:nvSpPr>
        <p:spPr>
          <a:xfrm>
            <a:off x="9793412"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9" name="Oval 88"/>
          <p:cNvSpPr/>
          <p:nvPr/>
        </p:nvSpPr>
        <p:spPr>
          <a:xfrm>
            <a:off x="10087506"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grpSp>
        <p:nvGrpSpPr>
          <p:cNvPr id="90" name="Group 89"/>
          <p:cNvGrpSpPr/>
          <p:nvPr/>
        </p:nvGrpSpPr>
        <p:grpSpPr>
          <a:xfrm>
            <a:off x="8844620" y="2806123"/>
            <a:ext cx="373746" cy="459516"/>
            <a:chOff x="5758117" y="2889018"/>
            <a:chExt cx="311455" cy="382930"/>
          </a:xfrm>
        </p:grpSpPr>
        <p:sp>
          <p:nvSpPr>
            <p:cNvPr id="91" name="Right Arrow 90"/>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2" name="Right Arrow 91"/>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3" name="Right Arrow 92"/>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4" name="Right Arrow 93"/>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95" name="Oval 94"/>
          <p:cNvSpPr/>
          <p:nvPr/>
        </p:nvSpPr>
        <p:spPr>
          <a:xfrm>
            <a:off x="8621477" y="523286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96" name="Oval 95"/>
          <p:cNvSpPr/>
          <p:nvPr/>
        </p:nvSpPr>
        <p:spPr>
          <a:xfrm>
            <a:off x="8912357"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7" name="Oval 96"/>
          <p:cNvSpPr/>
          <p:nvPr/>
        </p:nvSpPr>
        <p:spPr>
          <a:xfrm>
            <a:off x="9206452"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8" name="Oval 97"/>
          <p:cNvSpPr/>
          <p:nvPr/>
        </p:nvSpPr>
        <p:spPr>
          <a:xfrm>
            <a:off x="9495389"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9" name="Oval 98"/>
          <p:cNvSpPr/>
          <p:nvPr/>
        </p:nvSpPr>
        <p:spPr>
          <a:xfrm>
            <a:off x="9786269"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0" name="Oval 99"/>
          <p:cNvSpPr/>
          <p:nvPr/>
        </p:nvSpPr>
        <p:spPr>
          <a:xfrm>
            <a:off x="10080363" y="523286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1" name="Oval 100"/>
          <p:cNvSpPr/>
          <p:nvPr/>
        </p:nvSpPr>
        <p:spPr>
          <a:xfrm>
            <a:off x="8633025" y="491514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2" name="Oval 101"/>
          <p:cNvSpPr/>
          <p:nvPr/>
        </p:nvSpPr>
        <p:spPr>
          <a:xfrm>
            <a:off x="8923905" y="4915148"/>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3" name="Oval 102"/>
          <p:cNvSpPr/>
          <p:nvPr/>
        </p:nvSpPr>
        <p:spPr>
          <a:xfrm>
            <a:off x="9218000"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4" name="Oval 103"/>
          <p:cNvSpPr/>
          <p:nvPr/>
        </p:nvSpPr>
        <p:spPr>
          <a:xfrm>
            <a:off x="9506937"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5" name="Oval 104"/>
          <p:cNvSpPr/>
          <p:nvPr/>
        </p:nvSpPr>
        <p:spPr>
          <a:xfrm>
            <a:off x="9797817"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6" name="Oval 105"/>
          <p:cNvSpPr/>
          <p:nvPr/>
        </p:nvSpPr>
        <p:spPr>
          <a:xfrm>
            <a:off x="10091911" y="491514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7" name="Oval 106"/>
          <p:cNvSpPr/>
          <p:nvPr/>
        </p:nvSpPr>
        <p:spPr>
          <a:xfrm>
            <a:off x="8624657"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8" name="Oval 107"/>
          <p:cNvSpPr/>
          <p:nvPr/>
        </p:nvSpPr>
        <p:spPr>
          <a:xfrm>
            <a:off x="8915537"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9" name="Oval 108"/>
          <p:cNvSpPr/>
          <p:nvPr/>
        </p:nvSpPr>
        <p:spPr>
          <a:xfrm>
            <a:off x="9209632"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0" name="Oval 109"/>
          <p:cNvSpPr/>
          <p:nvPr/>
        </p:nvSpPr>
        <p:spPr>
          <a:xfrm>
            <a:off x="9498569"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1" name="Oval 110"/>
          <p:cNvSpPr/>
          <p:nvPr/>
        </p:nvSpPr>
        <p:spPr>
          <a:xfrm>
            <a:off x="9789449"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2" name="Oval 111"/>
          <p:cNvSpPr/>
          <p:nvPr/>
        </p:nvSpPr>
        <p:spPr>
          <a:xfrm>
            <a:off x="10083543"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grpSp>
        <p:nvGrpSpPr>
          <p:cNvPr id="113" name="Group 112"/>
          <p:cNvGrpSpPr/>
          <p:nvPr/>
        </p:nvGrpSpPr>
        <p:grpSpPr>
          <a:xfrm>
            <a:off x="8840657" y="4794746"/>
            <a:ext cx="373746" cy="459516"/>
            <a:chOff x="5758117" y="2889018"/>
            <a:chExt cx="311455" cy="382930"/>
          </a:xfrm>
        </p:grpSpPr>
        <p:sp>
          <p:nvSpPr>
            <p:cNvPr id="114" name="Right Arrow 113"/>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5" name="Right Arrow 114"/>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6" name="Right Arrow 115"/>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7" name="Right Arrow 116"/>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cxnSp>
        <p:nvCxnSpPr>
          <p:cNvPr id="118" name="Curved Connector 117"/>
          <p:cNvCxnSpPr>
            <a:stCxn id="101" idx="2"/>
            <a:endCxn id="66" idx="2"/>
          </p:cNvCxnSpPr>
          <p:nvPr/>
        </p:nvCxnSpPr>
        <p:spPr>
          <a:xfrm rot="10800000">
            <a:off x="8624657" y="4273518"/>
            <a:ext cx="8368" cy="749631"/>
          </a:xfrm>
          <a:prstGeom prst="curvedConnector3">
            <a:avLst>
              <a:gd name="adj1" fmla="val 2831836"/>
            </a:avLst>
          </a:prstGeom>
          <a:noFill/>
          <a:ln w="12700" cap="flat" cmpd="sng" algn="ctr">
            <a:solidFill>
              <a:srgbClr val="FF0000"/>
            </a:solidFill>
            <a:prstDash val="solid"/>
            <a:tailEnd type="triangle"/>
          </a:ln>
          <a:effectLst/>
        </p:spPr>
      </p:cxnSp>
      <p:cxnSp>
        <p:nvCxnSpPr>
          <p:cNvPr id="119" name="Curved Connector 118"/>
          <p:cNvCxnSpPr>
            <a:stCxn id="65" idx="6"/>
            <a:endCxn id="112" idx="6"/>
          </p:cNvCxnSpPr>
          <p:nvPr/>
        </p:nvCxnSpPr>
        <p:spPr>
          <a:xfrm flipH="1">
            <a:off x="10299543" y="3960468"/>
            <a:ext cx="1943" cy="782558"/>
          </a:xfrm>
          <a:prstGeom prst="curvedConnector3">
            <a:avLst>
              <a:gd name="adj1" fmla="val -11765311"/>
            </a:avLst>
          </a:prstGeom>
          <a:noFill/>
          <a:ln w="12700" cap="flat" cmpd="sng" algn="ctr">
            <a:solidFill>
              <a:srgbClr val="0070C0"/>
            </a:solidFill>
            <a:prstDash val="solid"/>
            <a:tailEnd type="triangle"/>
          </a:ln>
          <a:effectLst/>
        </p:spPr>
      </p:cxnSp>
      <p:cxnSp>
        <p:nvCxnSpPr>
          <p:cNvPr id="120" name="Curved Connector 119"/>
          <p:cNvCxnSpPr>
            <a:stCxn id="78" idx="2"/>
          </p:cNvCxnSpPr>
          <p:nvPr/>
        </p:nvCxnSpPr>
        <p:spPr>
          <a:xfrm rot="10800000">
            <a:off x="8421934" y="2604907"/>
            <a:ext cx="215054" cy="429619"/>
          </a:xfrm>
          <a:prstGeom prst="curvedConnector2">
            <a:avLst/>
          </a:prstGeom>
          <a:noFill/>
          <a:ln w="12700" cap="flat" cmpd="sng" algn="ctr">
            <a:solidFill>
              <a:srgbClr val="FF0000"/>
            </a:solidFill>
            <a:prstDash val="solid"/>
            <a:tailEnd type="triangle"/>
          </a:ln>
          <a:effectLst/>
        </p:spPr>
      </p:cxnSp>
      <p:cxnSp>
        <p:nvCxnSpPr>
          <p:cNvPr id="121" name="Curved Connector 120"/>
          <p:cNvCxnSpPr>
            <a:endCxn id="89" idx="6"/>
          </p:cNvCxnSpPr>
          <p:nvPr/>
        </p:nvCxnSpPr>
        <p:spPr>
          <a:xfrm rot="5400000">
            <a:off x="10230404" y="2510355"/>
            <a:ext cx="317150" cy="170946"/>
          </a:xfrm>
          <a:prstGeom prst="curvedConnector2">
            <a:avLst/>
          </a:prstGeom>
          <a:noFill/>
          <a:ln w="12700" cap="flat" cmpd="sng" algn="ctr">
            <a:solidFill>
              <a:srgbClr val="0070C0"/>
            </a:solidFill>
            <a:prstDash val="solid"/>
            <a:tailEnd type="triangle"/>
          </a:ln>
          <a:effectLst/>
        </p:spPr>
      </p:cxnSp>
    </p:spTree>
    <p:custDataLst>
      <p:tags r:id="rId1"/>
    </p:custDataLst>
    <p:extLst>
      <p:ext uri="{BB962C8B-B14F-4D97-AF65-F5344CB8AC3E}">
        <p14:creationId xmlns:p14="http://schemas.microsoft.com/office/powerpoint/2010/main" val="2667449833"/>
      </p:ext>
    </p:extLst>
  </p:cSld>
  <p:clrMapOvr>
    <a:masterClrMapping/>
  </p:clrMapOvr>
  <mc:AlternateContent xmlns:mc="http://schemas.openxmlformats.org/markup-compatibility/2006" xmlns:p14="http://schemas.microsoft.com/office/powerpoint/2010/main">
    <mc:Choice Requires="p14">
      <p:transition spd="med" p14:dur="700" advTm="82690">
        <p:fade/>
      </p:transition>
    </mc:Choice>
    <mc:Fallback xmlns="">
      <p:transition spd="med" advTm="8269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Solver – </a:t>
            </a:r>
            <a:r>
              <a:rPr lang="de-DE" dirty="0" smtClean="0"/>
              <a:t>Multi GPU</a:t>
            </a:r>
            <a:endParaRPr lang="en-US" dirty="0"/>
          </a:p>
        </p:txBody>
      </p:sp>
      <p:sp>
        <p:nvSpPr>
          <p:cNvPr id="3" name="Content Placeholder 2"/>
          <p:cNvSpPr>
            <a:spLocks noGrp="1"/>
          </p:cNvSpPr>
          <p:nvPr>
            <p:ph idx="1"/>
          </p:nvPr>
        </p:nvSpPr>
        <p:spPr/>
        <p:txBody>
          <a:bodyPr/>
          <a:lstStyle/>
          <a:p>
            <a:pPr lvl="0" defTabSz="457200" eaLnBrk="0" hangingPunct="0">
              <a:spcBef>
                <a:spcPts val="600"/>
              </a:spcBef>
              <a:spcAft>
                <a:spcPts val="300"/>
              </a:spcAft>
              <a:buClrTx/>
              <a:buSzTx/>
            </a:pPr>
            <a:r>
              <a:rPr lang="en-US" kern="1200" dirty="0">
                <a:latin typeface="Trebuchet MS"/>
                <a:ea typeface="MS PGothic" pitchFamily="34" charset="-128"/>
              </a:rPr>
              <a:t>While</a:t>
            </a:r>
            <a:r>
              <a:rPr lang="de-DE" kern="1200" dirty="0">
                <a:latin typeface="Trebuchet MS"/>
                <a:ea typeface="MS PGothic" pitchFamily="34" charset="-128"/>
              </a:rPr>
              <a:t> not </a:t>
            </a:r>
            <a:r>
              <a:rPr lang="en-US" kern="1200" dirty="0">
                <a:latin typeface="Trebuchet MS"/>
                <a:ea typeface="MS PGothic" pitchFamily="34" charset="-128"/>
              </a:rPr>
              <a:t>converged</a:t>
            </a:r>
          </a:p>
          <a:p>
            <a:pPr marL="231775" lvl="0" indent="-231775" defTabSz="457200" eaLnBrk="0" hangingPunct="0">
              <a:spcBef>
                <a:spcPts val="600"/>
              </a:spcBef>
              <a:spcAft>
                <a:spcPts val="300"/>
              </a:spcAft>
              <a:buClrTx/>
              <a:buSzTx/>
              <a:buBlip>
                <a:blip r:embed="rId3"/>
              </a:buBlip>
            </a:pPr>
            <a:r>
              <a:rPr lang="de-DE" kern="1200" dirty="0">
                <a:latin typeface="Trebuchet MS"/>
                <a:ea typeface="MS PGothic" pitchFamily="34" charset="-128"/>
              </a:rPr>
              <a:t>Do </a:t>
            </a:r>
            <a:r>
              <a:rPr lang="en-US" kern="1200" dirty="0">
                <a:latin typeface="Trebuchet MS"/>
                <a:ea typeface="MS PGothic" pitchFamily="34" charset="-128"/>
              </a:rPr>
              <a:t>Jacobi</a:t>
            </a:r>
            <a:r>
              <a:rPr lang="de-DE" kern="1200" dirty="0">
                <a:latin typeface="Trebuchet MS"/>
                <a:ea typeface="MS PGothic" pitchFamily="34" charset="-128"/>
              </a:rPr>
              <a:t> </a:t>
            </a:r>
            <a:r>
              <a:rPr lang="en-US" kern="1200" dirty="0">
                <a:latin typeface="Trebuchet MS"/>
                <a:ea typeface="MS PGothic" pitchFamily="34" charset="-128"/>
              </a:rPr>
              <a:t>step</a:t>
            </a:r>
            <a:r>
              <a:rPr lang="de-DE" kern="1200" dirty="0">
                <a:latin typeface="Trebuchet MS"/>
                <a:ea typeface="MS PGothic" pitchFamily="34" charset="-128"/>
              </a:rPr>
              <a:t>:</a:t>
            </a:r>
          </a:p>
          <a:p>
            <a:pPr lvl="0" defTabSz="457200" eaLnBrk="0" hangingPunct="0">
              <a:spcBef>
                <a:spcPts val="600"/>
              </a:spcBef>
              <a:spcAft>
                <a:spcPts val="300"/>
              </a:spcAft>
              <a:buClrTx/>
              <a:buSzTx/>
            </a:pP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j=</a:t>
            </a:r>
            <a:r>
              <a:rPr lang="de-DE" sz="1700" b="1" kern="1200" dirty="0" err="1" smtClean="0">
                <a:latin typeface="Courier New" pitchFamily="49" charset="0"/>
                <a:ea typeface="MS PGothic" pitchFamily="34" charset="-128"/>
                <a:cs typeface="Courier New" pitchFamily="49" charset="0"/>
              </a:rPr>
              <a:t>jstart</a:t>
            </a:r>
            <a:r>
              <a:rPr lang="de-DE" sz="1700" kern="1200" dirty="0" smtClean="0">
                <a:latin typeface="Courier New" pitchFamily="49" charset="0"/>
                <a:ea typeface="MS PGothic" pitchFamily="34" charset="-128"/>
                <a:cs typeface="Courier New" pitchFamily="49" charset="0"/>
              </a:rPr>
              <a:t>; j </a:t>
            </a:r>
            <a:r>
              <a:rPr lang="de-DE" sz="1700" kern="1200" dirty="0">
                <a:latin typeface="Courier New" pitchFamily="49" charset="0"/>
                <a:ea typeface="MS PGothic" pitchFamily="34" charset="-128"/>
                <a:cs typeface="Courier New" pitchFamily="49" charset="0"/>
              </a:rPr>
              <a:t>&lt; </a:t>
            </a:r>
            <a:r>
              <a:rPr lang="de-DE" sz="1700" b="1" kern="1200" dirty="0" err="1" smtClean="0">
                <a:latin typeface="Courier New" pitchFamily="49" charset="0"/>
                <a:ea typeface="MS PGothic" pitchFamily="34" charset="-128"/>
                <a:cs typeface="Courier New" pitchFamily="49" charset="0"/>
              </a:rPr>
              <a:t>jend</a:t>
            </a:r>
            <a:r>
              <a:rPr lang="de-DE" sz="1700" kern="1200" dirty="0" smtClean="0">
                <a:latin typeface="Courier New" pitchFamily="49" charset="0"/>
                <a:ea typeface="MS PGothic" pitchFamily="34" charset="-128"/>
                <a:cs typeface="Courier New" pitchFamily="49" charset="0"/>
              </a:rPr>
              <a:t>; </a:t>
            </a:r>
            <a:r>
              <a:rPr lang="de-DE" sz="1700" kern="1200" dirty="0" err="1" smtClean="0">
                <a:latin typeface="Courier New" pitchFamily="49" charset="0"/>
                <a:ea typeface="MS PGothic" pitchFamily="34" charset="-128"/>
                <a:cs typeface="Courier New" pitchFamily="49" charset="0"/>
              </a:rPr>
              <a:t>j++</a:t>
            </a:r>
            <a:r>
              <a:rPr lang="de-DE" sz="1700" kern="1200" dirty="0" smtClean="0">
                <a:latin typeface="Courier New" pitchFamily="49" charset="0"/>
                <a:ea typeface="MS PGothic" pitchFamily="34" charset="-128"/>
                <a:cs typeface="Courier New" pitchFamily="49" charset="0"/>
              </a:rPr>
              <a:t>)</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err="1">
                <a:latin typeface="Courier New" pitchFamily="49" charset="0"/>
                <a:ea typeface="MS PGothic" pitchFamily="34" charset="-128"/>
                <a:cs typeface="Courier New" pitchFamily="49" charset="0"/>
              </a:rPr>
              <a:t>for</a:t>
            </a:r>
            <a:r>
              <a:rPr lang="de-DE" sz="1700" kern="1200" dirty="0">
                <a:latin typeface="Courier New" pitchFamily="49" charset="0"/>
                <a:ea typeface="MS PGothic" pitchFamily="34" charset="-128"/>
                <a:cs typeface="Courier New" pitchFamily="49" charset="0"/>
              </a:rPr>
              <a:t> (</a:t>
            </a:r>
            <a:r>
              <a:rPr lang="de-DE" sz="1700" kern="1200" dirty="0" err="1">
                <a:latin typeface="Courier New" pitchFamily="49" charset="0"/>
                <a:ea typeface="MS PGothic" pitchFamily="34" charset="-128"/>
                <a:cs typeface="Courier New" pitchFamily="49" charset="0"/>
              </a:rPr>
              <a:t>int</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i=1</a:t>
            </a:r>
            <a:r>
              <a:rPr lang="de-DE" sz="1700" kern="1200" dirty="0">
                <a:latin typeface="Courier New" pitchFamily="49" charset="0"/>
                <a:ea typeface="MS PGothic" pitchFamily="34" charset="-128"/>
                <a:cs typeface="Courier New" pitchFamily="49" charset="0"/>
              </a:rPr>
              <a:t>; </a:t>
            </a:r>
            <a:r>
              <a:rPr lang="de-DE" sz="1700" kern="1200" dirty="0" smtClean="0">
                <a:latin typeface="Courier New" pitchFamily="49" charset="0"/>
                <a:ea typeface="MS PGothic" pitchFamily="34" charset="-128"/>
                <a:cs typeface="Courier New" pitchFamily="49" charset="0"/>
              </a:rPr>
              <a:t>i </a:t>
            </a:r>
            <a:r>
              <a:rPr lang="de-DE" sz="1700" kern="1200" dirty="0">
                <a:latin typeface="Courier New" pitchFamily="49" charset="0"/>
                <a:ea typeface="MS PGothic" pitchFamily="34" charset="-128"/>
                <a:cs typeface="Courier New" pitchFamily="49" charset="0"/>
              </a:rPr>
              <a:t>&lt; m-1; </a:t>
            </a:r>
            <a:r>
              <a:rPr lang="de-DE" sz="1700" kern="1200" dirty="0" smtClean="0">
                <a:latin typeface="Courier New" pitchFamily="49" charset="0"/>
                <a:ea typeface="MS PGothic" pitchFamily="34" charset="-128"/>
                <a:cs typeface="Courier New" pitchFamily="49" charset="0"/>
              </a:rPr>
              <a:t>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545454"/>
                </a:solidFill>
                <a:latin typeface="Courier New" pitchFamily="49" charset="0"/>
                <a:ea typeface="MS PGothic" pitchFamily="34" charset="-128"/>
                <a:cs typeface="Courier New" pitchFamily="49" charset="0"/>
              </a:rPr>
              <a:t>  </a:t>
            </a:r>
            <a:r>
              <a:rPr lang="de-DE" sz="1700" kern="1200" dirty="0" err="1" smtClean="0">
                <a:solidFill>
                  <a:srgbClr val="4549F5"/>
                </a:solidFill>
                <a:latin typeface="Courier New" pitchFamily="49" charset="0"/>
                <a:ea typeface="MS PGothic" pitchFamily="34" charset="-128"/>
                <a:cs typeface="Courier New" pitchFamily="49" charset="0"/>
              </a:rPr>
              <a:t>Anew</a:t>
            </a:r>
            <a:r>
              <a:rPr lang="de-DE" sz="1700" kern="1200" dirty="0" smtClean="0">
                <a:latin typeface="Courier New" pitchFamily="49" charset="0"/>
                <a:ea typeface="MS PGothic" pitchFamily="34" charset="-128"/>
                <a:cs typeface="Courier New" pitchFamily="49" charset="0"/>
              </a:rPr>
              <a:t>[j][i] </a:t>
            </a:r>
            <a:r>
              <a:rPr lang="de-DE" sz="1700" kern="1200" dirty="0">
                <a:latin typeface="Courier New" pitchFamily="49" charset="0"/>
                <a:ea typeface="MS PGothic" pitchFamily="34" charset="-128"/>
                <a:cs typeface="Courier New" pitchFamily="49" charset="0"/>
              </a:rPr>
              <a:t>= 0.0f - </a:t>
            </a:r>
            <a:r>
              <a:rPr lang="en-US" sz="1700" kern="1200" dirty="0">
                <a:latin typeface="Courier New" pitchFamily="49" charset="0"/>
                <a:ea typeface="MS PGothic" pitchFamily="34" charset="-128"/>
                <a:cs typeface="Courier New" pitchFamily="49" charset="0"/>
              </a:rPr>
              <a:t>0.25f*(</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 </a:t>
            </a:r>
            <a:r>
              <a:rPr lang="de-DE" sz="1700" kern="1200" dirty="0">
                <a:latin typeface="Courier New" pitchFamily="49" charset="0"/>
                <a:ea typeface="MS PGothic" pitchFamily="34" charset="-128"/>
                <a:cs typeface="Courier New" pitchFamily="49" charset="0"/>
              </a:rPr>
              <a:t>+</a:t>
            </a:r>
            <a:r>
              <a:rPr lang="en-US" sz="1700" kern="1200" dirty="0">
                <a:latin typeface="Courier New" pitchFamily="49" charset="0"/>
                <a:ea typeface="MS PGothic" pitchFamily="34" charset="-128"/>
                <a:cs typeface="Courier New" pitchFamily="49" charset="0"/>
              </a:rPr>
              <a:t>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[j+1][i]</a:t>
            </a:r>
            <a:endParaRPr lang="de-DE" sz="1700" kern="1200" dirty="0">
              <a:latin typeface="Courier New" pitchFamily="49" charset="0"/>
              <a:ea typeface="MS PGothic" pitchFamily="34" charset="-128"/>
              <a:cs typeface="Courier New" pitchFamily="49" charset="0"/>
            </a:endParaRPr>
          </a:p>
          <a:p>
            <a:pPr marL="570121" lvl="1" defTabSz="457200" eaLnBrk="0" hangingPunct="0">
              <a:spcBef>
                <a:spcPts val="600"/>
              </a:spcBef>
              <a:spcAft>
                <a:spcPts val="300"/>
              </a:spcAft>
              <a:buClrTx/>
              <a:buSzTx/>
            </a:pPr>
            <a:r>
              <a:rPr lang="de-DE" sz="1700" kern="1200" dirty="0">
                <a:solidFill>
                  <a:srgbClr val="989898"/>
                </a:solidFill>
                <a:latin typeface="Courier New" pitchFamily="49" charset="0"/>
                <a:ea typeface="MS PGothic" pitchFamily="34" charset="-128"/>
                <a:cs typeface="Courier New" pitchFamily="49" charset="0"/>
              </a:rPr>
              <a:t>                            </a:t>
            </a:r>
            <a:r>
              <a:rPr lang="de-DE" sz="1700" kern="1200" dirty="0">
                <a:latin typeface="Courier New" pitchFamily="49" charset="0"/>
                <a:ea typeface="MS PGothic" pitchFamily="34" charset="-128"/>
                <a:cs typeface="Courier New" pitchFamily="49" charset="0"/>
              </a:rPr>
              <a:t>+</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 + </a:t>
            </a:r>
            <a:r>
              <a:rPr lang="de-DE" sz="1700" kern="1200" dirty="0" smtClean="0">
                <a:solidFill>
                  <a:srgbClr val="76B900"/>
                </a:solidFill>
                <a:latin typeface="Courier New" pitchFamily="49" charset="0"/>
                <a:ea typeface="MS PGothic" pitchFamily="34" charset="-128"/>
                <a:cs typeface="Courier New" pitchFamily="49" charset="0"/>
              </a:rPr>
              <a:t>A</a:t>
            </a:r>
            <a:r>
              <a:rPr lang="de-DE" sz="1700" kern="1200" dirty="0" smtClean="0">
                <a:latin typeface="Courier New" pitchFamily="49" charset="0"/>
                <a:ea typeface="MS PGothic" pitchFamily="34" charset="-128"/>
                <a:cs typeface="Courier New" pitchFamily="49" charset="0"/>
              </a:rPr>
              <a:t>[j][i+1</a:t>
            </a:r>
            <a:r>
              <a:rPr lang="de-DE" sz="1700" kern="1200" dirty="0">
                <a:latin typeface="Courier New" pitchFamily="49" charset="0"/>
                <a:ea typeface="MS PGothic" pitchFamily="34" charset="-128"/>
                <a:cs typeface="Courier New" pitchFamily="49" charset="0"/>
              </a:rPr>
              <a:t>])</a:t>
            </a:r>
          </a:p>
          <a:p>
            <a:pPr marL="231775" lvl="0" indent="-231775" defTabSz="457200" eaLnBrk="0" hangingPunct="0">
              <a:spcBef>
                <a:spcPts val="600"/>
              </a:spcBef>
              <a:spcAft>
                <a:spcPts val="300"/>
              </a:spcAft>
              <a:buClrTx/>
              <a:buSzTx/>
              <a:buBlip>
                <a:blip r:embed="rId3"/>
              </a:buBlip>
            </a:pPr>
            <a:r>
              <a:rPr lang="en-US" kern="1200" dirty="0">
                <a:latin typeface="Trebuchet MS"/>
                <a:ea typeface="MS PGothic" pitchFamily="34" charset="-128"/>
              </a:rPr>
              <a:t>Copy</a:t>
            </a:r>
            <a:r>
              <a:rPr lang="de-DE" kern="1200" dirty="0">
                <a:latin typeface="Trebuchet MS"/>
                <a:ea typeface="MS PGothic" pitchFamily="34" charset="-128"/>
              </a:rPr>
              <a:t> </a:t>
            </a:r>
            <a:r>
              <a:rPr lang="de-DE" kern="1200" dirty="0" err="1">
                <a:latin typeface="Courier New" pitchFamily="49" charset="0"/>
                <a:ea typeface="MS PGothic" pitchFamily="34" charset="-128"/>
                <a:cs typeface="Courier New" pitchFamily="49" charset="0"/>
              </a:rPr>
              <a:t>Anew</a:t>
            </a:r>
            <a:r>
              <a:rPr lang="de-DE" kern="1200" dirty="0">
                <a:latin typeface="Trebuchet MS"/>
                <a:ea typeface="MS PGothic" pitchFamily="34" charset="-128"/>
              </a:rPr>
              <a:t> </a:t>
            </a:r>
            <a:r>
              <a:rPr lang="de-DE" kern="1200" dirty="0" err="1">
                <a:latin typeface="Trebuchet MS"/>
                <a:ea typeface="MS PGothic" pitchFamily="34" charset="-128"/>
              </a:rPr>
              <a:t>to</a:t>
            </a:r>
            <a:r>
              <a:rPr lang="de-DE" kern="1200" dirty="0">
                <a:latin typeface="Trebuchet MS"/>
                <a:ea typeface="MS PGothic" pitchFamily="34" charset="-128"/>
              </a:rPr>
              <a:t> </a:t>
            </a:r>
            <a:r>
              <a:rPr lang="de-DE" kern="1200" dirty="0">
                <a:latin typeface="Courier New" pitchFamily="49" charset="0"/>
                <a:ea typeface="MS PGothic" pitchFamily="34" charset="-128"/>
                <a:cs typeface="Courier New" pitchFamily="49" charset="0"/>
              </a:rPr>
              <a:t>A</a:t>
            </a:r>
          </a:p>
          <a:p>
            <a:pPr marL="231775" lvl="0" indent="-231775" defTabSz="457200" eaLnBrk="0" hangingPunct="0">
              <a:spcBef>
                <a:spcPts val="600"/>
              </a:spcBef>
              <a:spcAft>
                <a:spcPts val="300"/>
              </a:spcAft>
              <a:buClrTx/>
              <a:buSzTx/>
              <a:buBlip>
                <a:blip r:embed="rId3"/>
              </a:buBlip>
            </a:pPr>
            <a:r>
              <a:rPr lang="en-US" kern="1200" dirty="0">
                <a:latin typeface="Trebuchet MS"/>
                <a:ea typeface="MS PGothic" pitchFamily="34" charset="-128"/>
              </a:rPr>
              <a:t>Apply periodic boundary </a:t>
            </a:r>
            <a:r>
              <a:rPr lang="en-US" kern="1200" dirty="0" smtClean="0">
                <a:latin typeface="Trebuchet MS"/>
                <a:ea typeface="MS PGothic" pitchFamily="34" charset="-128"/>
              </a:rPr>
              <a:t>conditions</a:t>
            </a:r>
          </a:p>
          <a:p>
            <a:pPr marL="231775" lvl="0" indent="-231775" defTabSz="457200" eaLnBrk="0" hangingPunct="0">
              <a:spcBef>
                <a:spcPts val="600"/>
              </a:spcBef>
              <a:spcAft>
                <a:spcPts val="300"/>
              </a:spcAft>
              <a:buClrTx/>
              <a:buSzTx/>
              <a:buBlip>
                <a:blip r:embed="rId3"/>
              </a:buBlip>
            </a:pPr>
            <a:r>
              <a:rPr lang="de-DE" kern="1200" dirty="0" smtClean="0">
                <a:latin typeface="Trebuchet MS"/>
                <a:ea typeface="MS PGothic" pitchFamily="34" charset="-128"/>
              </a:rPr>
              <a:t>Exchange </a:t>
            </a:r>
            <a:r>
              <a:rPr lang="de-DE" kern="1200" dirty="0" err="1" smtClean="0">
                <a:latin typeface="Trebuchet MS"/>
                <a:ea typeface="MS PGothic" pitchFamily="34" charset="-128"/>
              </a:rPr>
              <a:t>halo</a:t>
            </a:r>
            <a:r>
              <a:rPr lang="de-DE" kern="1200" dirty="0" smtClean="0">
                <a:latin typeface="Trebuchet MS"/>
                <a:ea typeface="MS PGothic" pitchFamily="34" charset="-128"/>
              </a:rPr>
              <a:t> </a:t>
            </a:r>
            <a:r>
              <a:rPr lang="de-DE" kern="1200" dirty="0" err="1" smtClean="0">
                <a:latin typeface="Trebuchet MS"/>
                <a:ea typeface="MS PGothic" pitchFamily="34" charset="-128"/>
              </a:rPr>
              <a:t>with</a:t>
            </a:r>
            <a:r>
              <a:rPr lang="de-DE" kern="1200" dirty="0" smtClean="0">
                <a:latin typeface="Trebuchet MS"/>
                <a:ea typeface="MS PGothic" pitchFamily="34" charset="-128"/>
              </a:rPr>
              <a:t> 1 </a:t>
            </a:r>
            <a:r>
              <a:rPr lang="de-DE" kern="1200" dirty="0" err="1" smtClean="0">
                <a:latin typeface="Trebuchet MS"/>
                <a:ea typeface="MS PGothic" pitchFamily="34" charset="-128"/>
              </a:rPr>
              <a:t>to</a:t>
            </a:r>
            <a:r>
              <a:rPr lang="de-DE" kern="1200" dirty="0" smtClean="0">
                <a:latin typeface="Trebuchet MS"/>
                <a:ea typeface="MS PGothic" pitchFamily="34" charset="-128"/>
              </a:rPr>
              <a:t> 2 </a:t>
            </a:r>
            <a:r>
              <a:rPr lang="de-DE" kern="1200" dirty="0" err="1" smtClean="0">
                <a:latin typeface="Trebuchet MS"/>
                <a:ea typeface="MS PGothic" pitchFamily="34" charset="-128"/>
              </a:rPr>
              <a:t>neighbors</a:t>
            </a:r>
            <a:endParaRPr lang="en-US" kern="1200" dirty="0" smtClean="0">
              <a:latin typeface="Trebuchet MS"/>
              <a:ea typeface="MS PGothic" pitchFamily="34" charset="-128"/>
            </a:endParaRPr>
          </a:p>
          <a:p>
            <a:pPr marL="231775" lvl="0" indent="-231775" defTabSz="457200" eaLnBrk="0" hangingPunct="0">
              <a:spcBef>
                <a:spcPts val="600"/>
              </a:spcBef>
              <a:spcAft>
                <a:spcPts val="300"/>
              </a:spcAft>
              <a:buClrTx/>
              <a:buSzTx/>
              <a:buBlip>
                <a:blip r:embed="rId3"/>
              </a:buBlip>
            </a:pPr>
            <a:r>
              <a:rPr lang="de-DE" kern="1200" dirty="0" smtClean="0">
                <a:latin typeface="Trebuchet MS"/>
                <a:ea typeface="MS PGothic" pitchFamily="34" charset="-128"/>
              </a:rPr>
              <a:t>Next </a:t>
            </a:r>
            <a:r>
              <a:rPr lang="en-US" kern="1200" dirty="0">
                <a:latin typeface="Trebuchet MS"/>
                <a:ea typeface="MS PGothic" pitchFamily="34" charset="-128"/>
              </a:rPr>
              <a:t>iteration</a:t>
            </a:r>
          </a:p>
          <a:p>
            <a:endParaRPr lang="en-US" dirty="0"/>
          </a:p>
        </p:txBody>
      </p:sp>
      <p:grpSp>
        <p:nvGrpSpPr>
          <p:cNvPr id="51" name="Group 50"/>
          <p:cNvGrpSpPr/>
          <p:nvPr/>
        </p:nvGrpSpPr>
        <p:grpSpPr>
          <a:xfrm>
            <a:off x="792073" y="4678592"/>
            <a:ext cx="7514349" cy="1216643"/>
            <a:chOff x="1932317" y="4061132"/>
            <a:chExt cx="7514349" cy="1216643"/>
          </a:xfrm>
        </p:grpSpPr>
        <p:sp>
          <p:nvSpPr>
            <p:cNvPr id="52" name="Rectangular Callout 51"/>
            <p:cNvSpPr/>
            <p:nvPr/>
          </p:nvSpPr>
          <p:spPr>
            <a:xfrm>
              <a:off x="7271346" y="4594041"/>
              <a:ext cx="2175320" cy="683734"/>
            </a:xfrm>
            <a:prstGeom prst="wedgeRectCallout">
              <a:avLst>
                <a:gd name="adj1" fmla="val -58409"/>
                <a:gd name="adj2" fmla="val -76392"/>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545454"/>
                  </a:solidFill>
                  <a:effectLst/>
                  <a:uLnTx/>
                  <a:uFillTx/>
                  <a:latin typeface="Trebuchet MS"/>
                  <a:ea typeface="MS PGothic" pitchFamily="34" charset="-128"/>
                  <a:cs typeface="ＭＳ Ｐゴシック" pitchFamily="-65" charset="-128"/>
                </a:rPr>
                <a:t>One-step with ring exchange</a:t>
              </a:r>
            </a:p>
          </p:txBody>
        </p:sp>
        <p:sp>
          <p:nvSpPr>
            <p:cNvPr id="53" name="Rectangle 52"/>
            <p:cNvSpPr/>
            <p:nvPr/>
          </p:nvSpPr>
          <p:spPr>
            <a:xfrm>
              <a:off x="1932317" y="4061132"/>
              <a:ext cx="5063706" cy="770271"/>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sp>
        <p:nvSpPr>
          <p:cNvPr id="54" name="Oval 53"/>
          <p:cNvSpPr/>
          <p:nvPr/>
        </p:nvSpPr>
        <p:spPr>
          <a:xfrm>
            <a:off x="8917480"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5" name="Oval 54"/>
          <p:cNvSpPr/>
          <p:nvPr/>
        </p:nvSpPr>
        <p:spPr>
          <a:xfrm>
            <a:off x="8624657" y="35615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56" name="Oval 55"/>
          <p:cNvSpPr/>
          <p:nvPr/>
        </p:nvSpPr>
        <p:spPr>
          <a:xfrm>
            <a:off x="8915537"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7" name="Oval 56"/>
          <p:cNvSpPr/>
          <p:nvPr/>
        </p:nvSpPr>
        <p:spPr>
          <a:xfrm>
            <a:off x="9209632"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8" name="Oval 57"/>
          <p:cNvSpPr/>
          <p:nvPr/>
        </p:nvSpPr>
        <p:spPr>
          <a:xfrm>
            <a:off x="9498569"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59" name="Oval 58"/>
          <p:cNvSpPr/>
          <p:nvPr/>
        </p:nvSpPr>
        <p:spPr>
          <a:xfrm>
            <a:off x="9789449" y="35615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0" name="Oval 59"/>
          <p:cNvSpPr/>
          <p:nvPr/>
        </p:nvSpPr>
        <p:spPr>
          <a:xfrm>
            <a:off x="10083543" y="35615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1" name="Oval 60"/>
          <p:cNvSpPr/>
          <p:nvPr/>
        </p:nvSpPr>
        <p:spPr>
          <a:xfrm>
            <a:off x="8626600" y="38524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2" name="Oval 61"/>
          <p:cNvSpPr/>
          <p:nvPr/>
        </p:nvSpPr>
        <p:spPr>
          <a:xfrm>
            <a:off x="9211574"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3" name="Oval 62"/>
          <p:cNvSpPr/>
          <p:nvPr/>
        </p:nvSpPr>
        <p:spPr>
          <a:xfrm>
            <a:off x="9500511"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4" name="Oval 63"/>
          <p:cNvSpPr/>
          <p:nvPr/>
        </p:nvSpPr>
        <p:spPr>
          <a:xfrm>
            <a:off x="9791391" y="38524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65" name="Oval 64"/>
          <p:cNvSpPr/>
          <p:nvPr/>
        </p:nvSpPr>
        <p:spPr>
          <a:xfrm>
            <a:off x="10085486" y="38524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6" name="Oval 65"/>
          <p:cNvSpPr/>
          <p:nvPr/>
        </p:nvSpPr>
        <p:spPr>
          <a:xfrm>
            <a:off x="8624657"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7" name="Oval 66"/>
          <p:cNvSpPr/>
          <p:nvPr/>
        </p:nvSpPr>
        <p:spPr>
          <a:xfrm>
            <a:off x="8915537"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8" name="Oval 67"/>
          <p:cNvSpPr/>
          <p:nvPr/>
        </p:nvSpPr>
        <p:spPr>
          <a:xfrm>
            <a:off x="9209632"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69" name="Oval 68"/>
          <p:cNvSpPr/>
          <p:nvPr/>
        </p:nvSpPr>
        <p:spPr>
          <a:xfrm>
            <a:off x="9498569"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0" name="Oval 69"/>
          <p:cNvSpPr/>
          <p:nvPr/>
        </p:nvSpPr>
        <p:spPr>
          <a:xfrm>
            <a:off x="9789449"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1" name="Oval 70"/>
          <p:cNvSpPr/>
          <p:nvPr/>
        </p:nvSpPr>
        <p:spPr>
          <a:xfrm>
            <a:off x="10083543" y="416551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2" name="Oval 71"/>
          <p:cNvSpPr/>
          <p:nvPr/>
        </p:nvSpPr>
        <p:spPr>
          <a:xfrm>
            <a:off x="8625440" y="324424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3" name="Oval 72"/>
          <p:cNvSpPr/>
          <p:nvPr/>
        </p:nvSpPr>
        <p:spPr>
          <a:xfrm>
            <a:off x="8916320"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4" name="Oval 73"/>
          <p:cNvSpPr/>
          <p:nvPr/>
        </p:nvSpPr>
        <p:spPr>
          <a:xfrm>
            <a:off x="9210415"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5" name="Oval 74"/>
          <p:cNvSpPr/>
          <p:nvPr/>
        </p:nvSpPr>
        <p:spPr>
          <a:xfrm>
            <a:off x="9499352"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6" name="Oval 75"/>
          <p:cNvSpPr/>
          <p:nvPr/>
        </p:nvSpPr>
        <p:spPr>
          <a:xfrm>
            <a:off x="9790232" y="324424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7" name="Oval 76"/>
          <p:cNvSpPr/>
          <p:nvPr/>
        </p:nvSpPr>
        <p:spPr>
          <a:xfrm>
            <a:off x="10084326" y="324424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8" name="Oval 77"/>
          <p:cNvSpPr/>
          <p:nvPr/>
        </p:nvSpPr>
        <p:spPr>
          <a:xfrm>
            <a:off x="8636988" y="292652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79" name="Oval 78"/>
          <p:cNvSpPr/>
          <p:nvPr/>
        </p:nvSpPr>
        <p:spPr>
          <a:xfrm>
            <a:off x="8927868" y="2926525"/>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0" name="Oval 79"/>
          <p:cNvSpPr/>
          <p:nvPr/>
        </p:nvSpPr>
        <p:spPr>
          <a:xfrm>
            <a:off x="9221963"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1" name="Oval 80"/>
          <p:cNvSpPr/>
          <p:nvPr/>
        </p:nvSpPr>
        <p:spPr>
          <a:xfrm>
            <a:off x="9510900"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2" name="Oval 81"/>
          <p:cNvSpPr/>
          <p:nvPr/>
        </p:nvSpPr>
        <p:spPr>
          <a:xfrm>
            <a:off x="9801780" y="292652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83" name="Oval 82"/>
          <p:cNvSpPr/>
          <p:nvPr/>
        </p:nvSpPr>
        <p:spPr>
          <a:xfrm>
            <a:off x="10095874" y="292652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4" name="Oval 83"/>
          <p:cNvSpPr/>
          <p:nvPr/>
        </p:nvSpPr>
        <p:spPr>
          <a:xfrm>
            <a:off x="8628620"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5" name="Oval 84"/>
          <p:cNvSpPr/>
          <p:nvPr/>
        </p:nvSpPr>
        <p:spPr>
          <a:xfrm>
            <a:off x="8919500"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6" name="Oval 85"/>
          <p:cNvSpPr/>
          <p:nvPr/>
        </p:nvSpPr>
        <p:spPr>
          <a:xfrm>
            <a:off x="9213595"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7" name="Oval 86"/>
          <p:cNvSpPr/>
          <p:nvPr/>
        </p:nvSpPr>
        <p:spPr>
          <a:xfrm>
            <a:off x="9502532"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8" name="Oval 87"/>
          <p:cNvSpPr/>
          <p:nvPr/>
        </p:nvSpPr>
        <p:spPr>
          <a:xfrm>
            <a:off x="9793412"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89" name="Oval 88"/>
          <p:cNvSpPr/>
          <p:nvPr/>
        </p:nvSpPr>
        <p:spPr>
          <a:xfrm>
            <a:off x="10087506" y="264640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grpSp>
        <p:nvGrpSpPr>
          <p:cNvPr id="90" name="Group 89"/>
          <p:cNvGrpSpPr/>
          <p:nvPr/>
        </p:nvGrpSpPr>
        <p:grpSpPr>
          <a:xfrm>
            <a:off x="8844620" y="2806123"/>
            <a:ext cx="373746" cy="459516"/>
            <a:chOff x="5758117" y="2889018"/>
            <a:chExt cx="311455" cy="382930"/>
          </a:xfrm>
        </p:grpSpPr>
        <p:sp>
          <p:nvSpPr>
            <p:cNvPr id="91" name="Right Arrow 90"/>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2" name="Right Arrow 91"/>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3" name="Right Arrow 92"/>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4" name="Right Arrow 93"/>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95" name="Oval 94"/>
          <p:cNvSpPr/>
          <p:nvPr/>
        </p:nvSpPr>
        <p:spPr>
          <a:xfrm>
            <a:off x="8621477" y="523286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96" name="Oval 95"/>
          <p:cNvSpPr/>
          <p:nvPr/>
        </p:nvSpPr>
        <p:spPr>
          <a:xfrm>
            <a:off x="8912357"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7" name="Oval 96"/>
          <p:cNvSpPr/>
          <p:nvPr/>
        </p:nvSpPr>
        <p:spPr>
          <a:xfrm>
            <a:off x="9206452"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8" name="Oval 97"/>
          <p:cNvSpPr/>
          <p:nvPr/>
        </p:nvSpPr>
        <p:spPr>
          <a:xfrm>
            <a:off x="9495389"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99" name="Oval 98"/>
          <p:cNvSpPr/>
          <p:nvPr/>
        </p:nvSpPr>
        <p:spPr>
          <a:xfrm>
            <a:off x="9786269" y="52328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0" name="Oval 99"/>
          <p:cNvSpPr/>
          <p:nvPr/>
        </p:nvSpPr>
        <p:spPr>
          <a:xfrm>
            <a:off x="10080363" y="523286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1" name="Oval 100"/>
          <p:cNvSpPr/>
          <p:nvPr/>
        </p:nvSpPr>
        <p:spPr>
          <a:xfrm>
            <a:off x="8633025" y="491514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2" name="Oval 101"/>
          <p:cNvSpPr/>
          <p:nvPr/>
        </p:nvSpPr>
        <p:spPr>
          <a:xfrm>
            <a:off x="8923905" y="4915148"/>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3" name="Oval 102"/>
          <p:cNvSpPr/>
          <p:nvPr/>
        </p:nvSpPr>
        <p:spPr>
          <a:xfrm>
            <a:off x="9218000"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4" name="Oval 103"/>
          <p:cNvSpPr/>
          <p:nvPr/>
        </p:nvSpPr>
        <p:spPr>
          <a:xfrm>
            <a:off x="9506937"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5" name="Oval 104"/>
          <p:cNvSpPr/>
          <p:nvPr/>
        </p:nvSpPr>
        <p:spPr>
          <a:xfrm>
            <a:off x="9797817" y="491514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6" name="Oval 105"/>
          <p:cNvSpPr/>
          <p:nvPr/>
        </p:nvSpPr>
        <p:spPr>
          <a:xfrm>
            <a:off x="10091911" y="491514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7" name="Oval 106"/>
          <p:cNvSpPr/>
          <p:nvPr/>
        </p:nvSpPr>
        <p:spPr>
          <a:xfrm>
            <a:off x="8624657"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8" name="Oval 107"/>
          <p:cNvSpPr/>
          <p:nvPr/>
        </p:nvSpPr>
        <p:spPr>
          <a:xfrm>
            <a:off x="8915537"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09" name="Oval 108"/>
          <p:cNvSpPr/>
          <p:nvPr/>
        </p:nvSpPr>
        <p:spPr>
          <a:xfrm>
            <a:off x="9209632"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0" name="Oval 109"/>
          <p:cNvSpPr/>
          <p:nvPr/>
        </p:nvSpPr>
        <p:spPr>
          <a:xfrm>
            <a:off x="9498569"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1" name="Oval 110"/>
          <p:cNvSpPr/>
          <p:nvPr/>
        </p:nvSpPr>
        <p:spPr>
          <a:xfrm>
            <a:off x="9789449"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sp>
        <p:nvSpPr>
          <p:cNvPr id="112" name="Oval 111"/>
          <p:cNvSpPr/>
          <p:nvPr/>
        </p:nvSpPr>
        <p:spPr>
          <a:xfrm>
            <a:off x="10083543" y="46350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ndParaRPr>
          </a:p>
        </p:txBody>
      </p:sp>
      <p:grpSp>
        <p:nvGrpSpPr>
          <p:cNvPr id="113" name="Group 112"/>
          <p:cNvGrpSpPr/>
          <p:nvPr/>
        </p:nvGrpSpPr>
        <p:grpSpPr>
          <a:xfrm>
            <a:off x="8840657" y="4794746"/>
            <a:ext cx="373746" cy="459516"/>
            <a:chOff x="5758117" y="2889018"/>
            <a:chExt cx="311455" cy="382930"/>
          </a:xfrm>
        </p:grpSpPr>
        <p:sp>
          <p:nvSpPr>
            <p:cNvPr id="114" name="Right Arrow 113"/>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5" name="Right Arrow 114"/>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6" name="Right Arrow 115"/>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7" name="Right Arrow 116"/>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cxnSp>
        <p:nvCxnSpPr>
          <p:cNvPr id="118" name="Curved Connector 117"/>
          <p:cNvCxnSpPr>
            <a:stCxn id="101" idx="2"/>
            <a:endCxn id="66" idx="2"/>
          </p:cNvCxnSpPr>
          <p:nvPr/>
        </p:nvCxnSpPr>
        <p:spPr>
          <a:xfrm rot="10800000">
            <a:off x="8624657" y="4273518"/>
            <a:ext cx="8368" cy="749631"/>
          </a:xfrm>
          <a:prstGeom prst="curvedConnector3">
            <a:avLst>
              <a:gd name="adj1" fmla="val 2831836"/>
            </a:avLst>
          </a:prstGeom>
          <a:noFill/>
          <a:ln w="12700" cap="flat" cmpd="sng" algn="ctr">
            <a:solidFill>
              <a:srgbClr val="FF0000"/>
            </a:solidFill>
            <a:prstDash val="solid"/>
            <a:tailEnd type="triangle"/>
          </a:ln>
          <a:effectLst/>
        </p:spPr>
      </p:cxnSp>
      <p:cxnSp>
        <p:nvCxnSpPr>
          <p:cNvPr id="119" name="Curved Connector 118"/>
          <p:cNvCxnSpPr>
            <a:stCxn id="65" idx="6"/>
            <a:endCxn id="112" idx="6"/>
          </p:cNvCxnSpPr>
          <p:nvPr/>
        </p:nvCxnSpPr>
        <p:spPr>
          <a:xfrm flipH="1">
            <a:off x="10299543" y="3960468"/>
            <a:ext cx="1943" cy="782558"/>
          </a:xfrm>
          <a:prstGeom prst="curvedConnector3">
            <a:avLst>
              <a:gd name="adj1" fmla="val -11765311"/>
            </a:avLst>
          </a:prstGeom>
          <a:noFill/>
          <a:ln w="12700" cap="flat" cmpd="sng" algn="ctr">
            <a:solidFill>
              <a:srgbClr val="0070C0"/>
            </a:solidFill>
            <a:prstDash val="solid"/>
            <a:tailEnd type="triangle"/>
          </a:ln>
          <a:effectLst/>
        </p:spPr>
      </p:cxnSp>
      <p:cxnSp>
        <p:nvCxnSpPr>
          <p:cNvPr id="120" name="Curved Connector 119"/>
          <p:cNvCxnSpPr>
            <a:stCxn id="78" idx="2"/>
          </p:cNvCxnSpPr>
          <p:nvPr/>
        </p:nvCxnSpPr>
        <p:spPr>
          <a:xfrm rot="10800000">
            <a:off x="8421934" y="2604907"/>
            <a:ext cx="215054" cy="429619"/>
          </a:xfrm>
          <a:prstGeom prst="curvedConnector2">
            <a:avLst/>
          </a:prstGeom>
          <a:noFill/>
          <a:ln w="12700" cap="flat" cmpd="sng" algn="ctr">
            <a:solidFill>
              <a:srgbClr val="FF0000"/>
            </a:solidFill>
            <a:prstDash val="solid"/>
            <a:tailEnd type="triangle"/>
          </a:ln>
          <a:effectLst/>
        </p:spPr>
      </p:cxnSp>
      <p:cxnSp>
        <p:nvCxnSpPr>
          <p:cNvPr id="121" name="Curved Connector 120"/>
          <p:cNvCxnSpPr>
            <a:endCxn id="89" idx="6"/>
          </p:cNvCxnSpPr>
          <p:nvPr/>
        </p:nvCxnSpPr>
        <p:spPr>
          <a:xfrm rot="5400000">
            <a:off x="10230404" y="2510355"/>
            <a:ext cx="317150" cy="170946"/>
          </a:xfrm>
          <a:prstGeom prst="curvedConnector2">
            <a:avLst/>
          </a:prstGeom>
          <a:noFill/>
          <a:ln w="12700" cap="flat" cmpd="sng" algn="ctr">
            <a:solidFill>
              <a:srgbClr val="0070C0"/>
            </a:solidFill>
            <a:prstDash val="solid"/>
            <a:tailEnd type="triangle"/>
          </a:ln>
          <a:effectLst/>
        </p:spPr>
      </p:cxnSp>
    </p:spTree>
    <p:custDataLst>
      <p:tags r:id="rId1"/>
    </p:custDataLst>
    <p:extLst>
      <p:ext uri="{BB962C8B-B14F-4D97-AF65-F5344CB8AC3E}">
        <p14:creationId xmlns:p14="http://schemas.microsoft.com/office/powerpoint/2010/main" val="3068426195"/>
      </p:ext>
    </p:extLst>
  </p:cSld>
  <p:clrMapOvr>
    <a:masterClrMapping/>
  </p:clrMapOvr>
  <mc:AlternateContent xmlns:mc="http://schemas.openxmlformats.org/markup-compatibility/2006" xmlns:p14="http://schemas.microsoft.com/office/powerpoint/2010/main">
    <mc:Choice Requires="p14">
      <p:transition spd="med" p14:dur="700" advTm="8269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2790634"/>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smtClean="0">
                <a:solidFill>
                  <a:schemeClr val="tx1"/>
                </a:solidFill>
              </a:rPr>
              <a:t>Agenda</a:t>
            </a:r>
          </a:p>
        </p:txBody>
      </p:sp>
      <p:sp>
        <p:nvSpPr>
          <p:cNvPr id="7" name="TextBox 6"/>
          <p:cNvSpPr txBox="1"/>
          <p:nvPr/>
        </p:nvSpPr>
        <p:spPr>
          <a:xfrm>
            <a:off x="4896464" y="2270495"/>
            <a:ext cx="5751871" cy="16312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dirty="0" smtClean="0">
                <a:solidFill>
                  <a:schemeClr val="bg1"/>
                </a:solidFill>
              </a:rPr>
              <a:t>Part </a:t>
            </a:r>
            <a:r>
              <a:rPr lang="en-US" sz="2000" dirty="0">
                <a:solidFill>
                  <a:schemeClr val="bg1"/>
                </a:solidFill>
              </a:rPr>
              <a:t>1: Asynchronous Programming with OpenACC</a:t>
            </a:r>
            <a:endParaRPr lang="en-US" sz="2000" dirty="0" smtClean="0">
              <a:solidFill>
                <a:schemeClr val="bg1"/>
              </a:solidFill>
            </a:endParaRPr>
          </a:p>
          <a:p>
            <a:endParaRPr lang="en-US" sz="2000" dirty="0" smtClean="0">
              <a:solidFill>
                <a:schemeClr val="bg1"/>
              </a:solidFill>
            </a:endParaRPr>
          </a:p>
          <a:p>
            <a:r>
              <a:rPr lang="en-US" sz="2000" dirty="0" smtClean="0">
                <a:solidFill>
                  <a:schemeClr val="bg1"/>
                </a:solidFill>
              </a:rPr>
              <a:t>Part </a:t>
            </a:r>
            <a:r>
              <a:rPr lang="en-US" sz="2000" dirty="0">
                <a:solidFill>
                  <a:schemeClr val="bg1"/>
                </a:solidFill>
              </a:rPr>
              <a:t>2: Multi GPU Programming with MPI and </a:t>
            </a:r>
            <a:r>
              <a:rPr lang="en-US" sz="2000" dirty="0" smtClean="0">
                <a:solidFill>
                  <a:schemeClr val="bg1"/>
                </a:solidFill>
              </a:rPr>
              <a:t>OpenACC</a:t>
            </a:r>
            <a:endParaRPr lang="en-US" sz="2000" dirty="0">
              <a:solidFill>
                <a:schemeClr val="bg1"/>
              </a:solidFill>
            </a:endParaRPr>
          </a:p>
        </p:txBody>
      </p:sp>
    </p:spTree>
    <p:extLst>
      <p:ext uri="{BB962C8B-B14F-4D97-AF65-F5344CB8AC3E}">
        <p14:creationId xmlns:p14="http://schemas.microsoft.com/office/powerpoint/2010/main" val="366691738"/>
      </p:ext>
    </p:extLst>
  </p:cSld>
  <p:clrMapOvr>
    <a:masterClrMapping/>
  </p:clrMapOvr>
  <mc:AlternateContent xmlns:mc="http://schemas.openxmlformats.org/markup-compatibility/2006" xmlns:p14="http://schemas.microsoft.com/office/powerpoint/2010/main">
    <mc:Choice Requires="p14">
      <p:transition spd="med" p14:dur="700" advTm="13475">
        <p:fade/>
      </p:transition>
    </mc:Choice>
    <mc:Fallback xmlns="">
      <p:transition spd="med" advTm="13475">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Tree>
    <p:custDataLst>
      <p:tags r:id="rId1"/>
    </p:custDataLst>
    <p:extLst>
      <p:ext uri="{BB962C8B-B14F-4D97-AF65-F5344CB8AC3E}">
        <p14:creationId xmlns:p14="http://schemas.microsoft.com/office/powerpoint/2010/main" val="1573210227"/>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advTm="6837">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Tree>
    <p:custDataLst>
      <p:tags r:id="rId1"/>
    </p:custDataLst>
    <p:extLst>
      <p:ext uri="{BB962C8B-B14F-4D97-AF65-F5344CB8AC3E}">
        <p14:creationId xmlns:p14="http://schemas.microsoft.com/office/powerpoint/2010/main" val="4026857737"/>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Tree>
    <p:custDataLst>
      <p:tags r:id="rId1"/>
    </p:custDataLst>
    <p:extLst>
      <p:ext uri="{BB962C8B-B14F-4D97-AF65-F5344CB8AC3E}">
        <p14:creationId xmlns:p14="http://schemas.microsoft.com/office/powerpoint/2010/main" val="2094104245"/>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385778" y="2428029"/>
            <a:ext cx="689814"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Tree>
    <p:custDataLst>
      <p:tags r:id="rId1"/>
    </p:custDataLst>
    <p:extLst>
      <p:ext uri="{BB962C8B-B14F-4D97-AF65-F5344CB8AC3E}">
        <p14:creationId xmlns:p14="http://schemas.microsoft.com/office/powerpoint/2010/main" val="1748773373"/>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385778" y="2428029"/>
            <a:ext cx="689814"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5" name="Content Placeholder 2"/>
          <p:cNvSpPr txBox="1">
            <a:spLocks/>
          </p:cNvSpPr>
          <p:nvPr/>
        </p:nvSpPr>
        <p:spPr>
          <a:xfrm>
            <a:off x="1022166" y="354330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4549F5"/>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A[(jend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Tree>
    <p:custDataLst>
      <p:tags r:id="rId1"/>
    </p:custDataLst>
    <p:extLst>
      <p:ext uri="{BB962C8B-B14F-4D97-AF65-F5344CB8AC3E}">
        <p14:creationId xmlns:p14="http://schemas.microsoft.com/office/powerpoint/2010/main" val="1917793650"/>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385778" y="2428029"/>
            <a:ext cx="689814"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5" name="Content Placeholder 2"/>
          <p:cNvSpPr txBox="1">
            <a:spLocks/>
          </p:cNvSpPr>
          <p:nvPr/>
        </p:nvSpPr>
        <p:spPr>
          <a:xfrm>
            <a:off x="1022166" y="354330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4549F5"/>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A[(jend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7" name="Rectangle 246"/>
          <p:cNvSpPr/>
          <p:nvPr/>
        </p:nvSpPr>
        <p:spPr>
          <a:xfrm>
            <a:off x="7976856" y="3885071"/>
            <a:ext cx="1674885"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68" name="Rectangle 267"/>
          <p:cNvSpPr/>
          <p:nvPr/>
        </p:nvSpPr>
        <p:spPr>
          <a:xfrm>
            <a:off x="7976856" y="1759469"/>
            <a:ext cx="1674886"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9" name="Rectangle 298"/>
          <p:cNvSpPr/>
          <p:nvPr/>
        </p:nvSpPr>
        <p:spPr>
          <a:xfrm>
            <a:off x="2385777" y="4118000"/>
            <a:ext cx="1103882" cy="259435"/>
          </a:xfrm>
          <a:prstGeom prst="rect">
            <a:avLst/>
          </a:prstGeom>
          <a:noFill/>
          <a:ln w="25400" cap="flat" cmpd="sng" algn="ctr">
            <a:solidFill>
              <a:srgbClr val="FF0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Tree>
    <p:custDataLst>
      <p:tags r:id="rId1"/>
    </p:custDataLst>
    <p:extLst>
      <p:ext uri="{BB962C8B-B14F-4D97-AF65-F5344CB8AC3E}">
        <p14:creationId xmlns:p14="http://schemas.microsoft.com/office/powerpoint/2010/main" val="1562262612"/>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385778" y="2428029"/>
            <a:ext cx="689814"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5" name="Content Placeholder 2"/>
          <p:cNvSpPr txBox="1">
            <a:spLocks/>
          </p:cNvSpPr>
          <p:nvPr/>
        </p:nvSpPr>
        <p:spPr>
          <a:xfrm>
            <a:off x="1022166" y="354330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4549F5"/>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A[(jend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6" name="Rectangle 245"/>
          <p:cNvSpPr/>
          <p:nvPr/>
        </p:nvSpPr>
        <p:spPr>
          <a:xfrm>
            <a:off x="7976856" y="2687263"/>
            <a:ext cx="1674885" cy="238220"/>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7" name="Rectangle 246"/>
          <p:cNvSpPr/>
          <p:nvPr/>
        </p:nvSpPr>
        <p:spPr>
          <a:xfrm>
            <a:off x="7976856" y="3885071"/>
            <a:ext cx="1674885"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68" name="Rectangle 267"/>
          <p:cNvSpPr/>
          <p:nvPr/>
        </p:nvSpPr>
        <p:spPr>
          <a:xfrm>
            <a:off x="7976856" y="1759469"/>
            <a:ext cx="1674886"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89" name="Rectangle 288"/>
          <p:cNvSpPr/>
          <p:nvPr/>
        </p:nvSpPr>
        <p:spPr>
          <a:xfrm>
            <a:off x="7972970" y="4924362"/>
            <a:ext cx="1675558" cy="270118"/>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cxnSp>
        <p:nvCxnSpPr>
          <p:cNvPr id="292" name="Curved Connector 291"/>
          <p:cNvCxnSpPr>
            <a:stCxn id="260" idx="6"/>
            <a:endCxn id="246" idx="3"/>
          </p:cNvCxnSpPr>
          <p:nvPr/>
        </p:nvCxnSpPr>
        <p:spPr>
          <a:xfrm flipH="1">
            <a:off x="9651741" y="1891465"/>
            <a:ext cx="3887" cy="914908"/>
          </a:xfrm>
          <a:prstGeom prst="curvedConnector3">
            <a:avLst>
              <a:gd name="adj1" fmla="val -5881142"/>
            </a:avLst>
          </a:prstGeom>
          <a:noFill/>
          <a:ln w="12700" cap="flat" cmpd="sng" algn="ctr">
            <a:solidFill>
              <a:srgbClr val="4549F5"/>
            </a:solidFill>
            <a:prstDash val="solid"/>
            <a:tailEnd type="triangle"/>
          </a:ln>
          <a:effectLst/>
        </p:spPr>
      </p:cxnSp>
      <p:cxnSp>
        <p:nvCxnSpPr>
          <p:cNvPr id="293" name="Curved Connector 292"/>
          <p:cNvCxnSpPr>
            <a:stCxn id="237" idx="6"/>
            <a:endCxn id="275" idx="6"/>
          </p:cNvCxnSpPr>
          <p:nvPr/>
        </p:nvCxnSpPr>
        <p:spPr>
          <a:xfrm flipH="1">
            <a:off x="9651742" y="4017067"/>
            <a:ext cx="3886" cy="1051410"/>
          </a:xfrm>
          <a:prstGeom prst="curvedConnector3">
            <a:avLst>
              <a:gd name="adj1" fmla="val -5882656"/>
            </a:avLst>
          </a:prstGeom>
          <a:noFill/>
          <a:ln w="12700" cap="flat" cmpd="sng" algn="ctr">
            <a:solidFill>
              <a:srgbClr val="4549F5"/>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6" name="TextBox 295"/>
          <p:cNvSpPr txBox="1"/>
          <p:nvPr/>
        </p:nvSpPr>
        <p:spPr>
          <a:xfrm>
            <a:off x="9580496" y="4461147"/>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7" name="TextBox 296"/>
          <p:cNvSpPr txBox="1"/>
          <p:nvPr/>
        </p:nvSpPr>
        <p:spPr>
          <a:xfrm>
            <a:off x="9586003" y="2243363"/>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8" name="Rectangle 297"/>
          <p:cNvSpPr/>
          <p:nvPr/>
        </p:nvSpPr>
        <p:spPr>
          <a:xfrm>
            <a:off x="2385777" y="4426110"/>
            <a:ext cx="1276411" cy="232477"/>
          </a:xfrm>
          <a:prstGeom prst="rect">
            <a:avLst/>
          </a:prstGeom>
          <a:noFill/>
          <a:ln w="25400" cap="flat" cmpd="sng" algn="ctr">
            <a:solidFill>
              <a:srgbClr val="7030A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99" name="Rectangle 298"/>
          <p:cNvSpPr/>
          <p:nvPr/>
        </p:nvSpPr>
        <p:spPr>
          <a:xfrm>
            <a:off x="2385777" y="4118000"/>
            <a:ext cx="1103882" cy="259435"/>
          </a:xfrm>
          <a:prstGeom prst="rect">
            <a:avLst/>
          </a:prstGeom>
          <a:noFill/>
          <a:ln w="25400" cap="flat" cmpd="sng" algn="ctr">
            <a:solidFill>
              <a:srgbClr val="FF0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Tree>
    <p:custDataLst>
      <p:tags r:id="rId1"/>
    </p:custDataLst>
    <p:extLst>
      <p:ext uri="{BB962C8B-B14F-4D97-AF65-F5344CB8AC3E}">
        <p14:creationId xmlns:p14="http://schemas.microsoft.com/office/powerpoint/2010/main" val="436552210"/>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OpenACC Interoperability</a:t>
            </a:r>
            <a:endParaRPr lang="en-US" dirty="0"/>
          </a:p>
        </p:txBody>
      </p:sp>
    </p:spTree>
    <p:extLst>
      <p:ext uri="{BB962C8B-B14F-4D97-AF65-F5344CB8AC3E}">
        <p14:creationId xmlns:p14="http://schemas.microsoft.com/office/powerpoint/2010/main" val="3396724951"/>
      </p:ext>
    </p:extLst>
  </p:cSld>
  <p:clrMapOvr>
    <a:masterClrMapping/>
  </p:clrMapOvr>
  <mc:AlternateContent xmlns:mc="http://schemas.openxmlformats.org/markup-compatibility/2006" xmlns:p14="http://schemas.microsoft.com/office/powerpoint/2010/main">
    <mc:Choice Requires="p14">
      <p:transition spd="med" p14:dur="700" advTm="2800">
        <p:fade/>
      </p:transition>
    </mc:Choice>
    <mc:Fallback xmlns="">
      <p:transition spd="med" advTm="28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OpenACC Interoperability</a:t>
            </a:r>
            <a:endParaRPr lang="en-US" b="0" dirty="0"/>
          </a:p>
        </p:txBody>
      </p:sp>
      <p:sp>
        <p:nvSpPr>
          <p:cNvPr id="3" name="Content Placeholder 2"/>
          <p:cNvSpPr>
            <a:spLocks noGrp="1"/>
          </p:cNvSpPr>
          <p:nvPr>
            <p:ph idx="1"/>
          </p:nvPr>
        </p:nvSpPr>
        <p:spPr/>
        <p:txBody>
          <a:bodyPr/>
          <a:lstStyle/>
          <a:p>
            <a:r>
              <a:rPr lang="en-US" dirty="0" smtClean="0"/>
              <a:t>Add CUDA or accelerated libraries to an OpenACC application</a:t>
            </a:r>
          </a:p>
          <a:p>
            <a:r>
              <a:rPr lang="en-US" dirty="0" smtClean="0"/>
              <a:t>Add OpenACC to an existing accelerated application</a:t>
            </a:r>
          </a:p>
          <a:p>
            <a:r>
              <a:rPr lang="en-US" dirty="0" smtClean="0"/>
              <a:t>Share data between OpenACC and CUDA</a:t>
            </a:r>
          </a:p>
        </p:txBody>
      </p:sp>
      <p:sp>
        <p:nvSpPr>
          <p:cNvPr id="6" name="Text Placeholder 5"/>
          <p:cNvSpPr>
            <a:spLocks noGrp="1"/>
          </p:cNvSpPr>
          <p:nvPr>
            <p:ph type="body" sz="quarter" idx="10"/>
          </p:nvPr>
        </p:nvSpPr>
        <p:spPr/>
        <p:txBody>
          <a:bodyPr/>
          <a:lstStyle/>
          <a:p>
            <a:r>
              <a:rPr lang="en-US" dirty="0"/>
              <a:t>OpenACC plays well with others.</a:t>
            </a:r>
          </a:p>
          <a:p>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594" y="736846"/>
            <a:ext cx="4275593" cy="4819547"/>
          </a:xfrm>
          <a:prstGeom prst="rect">
            <a:avLst/>
          </a:prstGeom>
          <a:noFill/>
          <a:ln w="317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509933"/>
      </p:ext>
    </p:extLst>
  </p:cSld>
  <p:clrMapOvr>
    <a:masterClrMapping/>
  </p:clrMapOvr>
  <mc:AlternateContent xmlns:mc="http://schemas.openxmlformats.org/markup-compatibility/2006" xmlns:p14="http://schemas.microsoft.com/office/powerpoint/2010/main">
    <mc:Choice Requires="p14">
      <p:transition spd="med" p14:dur="700" advTm="26564">
        <p:fade/>
      </p:transition>
    </mc:Choice>
    <mc:Fallback xmlns="">
      <p:transition spd="med" advTm="26564">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GB" dirty="0"/>
              <a:t>OpenACC </a:t>
            </a:r>
            <a:r>
              <a:rPr lang="en-GB" dirty="0" err="1">
                <a:cs typeface="Courier New" pitchFamily="49" charset="0"/>
              </a:rPr>
              <a:t>host_data</a:t>
            </a:r>
            <a:r>
              <a:rPr lang="en-GB" dirty="0">
                <a:cs typeface="Courier New" pitchFamily="49" charset="0"/>
              </a:rPr>
              <a:t> </a:t>
            </a:r>
            <a:r>
              <a:rPr lang="en-GB" dirty="0"/>
              <a:t>Directive</a:t>
            </a:r>
            <a:endParaRPr lang="en-US" dirty="0"/>
          </a:p>
        </p:txBody>
      </p:sp>
      <p:sp>
        <p:nvSpPr>
          <p:cNvPr id="6" name="Content Placeholder 5"/>
          <p:cNvSpPr>
            <a:spLocks noGrp="1"/>
          </p:cNvSpPr>
          <p:nvPr>
            <p:ph idx="1"/>
          </p:nvPr>
        </p:nvSpPr>
        <p:spPr/>
        <p:txBody>
          <a:bodyPr/>
          <a:lstStyle/>
          <a:p>
            <a:pPr lvl="0">
              <a:lnSpc>
                <a:spcPct val="120000"/>
              </a:lnSpc>
              <a:spcBef>
                <a:spcPts val="0"/>
              </a:spcBef>
              <a:spcAft>
                <a:spcPts val="0"/>
              </a:spcAft>
              <a:buClr>
                <a:srgbClr val="B3B3B3"/>
              </a:buClr>
            </a:pPr>
            <a:r>
              <a:rPr lang="en-US" dirty="0">
                <a:solidFill>
                  <a:srgbClr val="000000"/>
                </a:solidFill>
              </a:rPr>
              <a:t>Exposes the </a:t>
            </a:r>
            <a:r>
              <a:rPr lang="en-US" i="1" dirty="0">
                <a:solidFill>
                  <a:srgbClr val="000000"/>
                </a:solidFill>
              </a:rPr>
              <a:t>device</a:t>
            </a:r>
            <a:r>
              <a:rPr lang="en-US" dirty="0">
                <a:solidFill>
                  <a:srgbClr val="000000"/>
                </a:solidFill>
              </a:rPr>
              <a:t> address of particular objects to the </a:t>
            </a:r>
            <a:r>
              <a:rPr lang="en-US" i="1" dirty="0">
                <a:solidFill>
                  <a:srgbClr val="000000"/>
                </a:solidFill>
              </a:rPr>
              <a:t>host</a:t>
            </a:r>
            <a:r>
              <a:rPr lang="en-US" dirty="0">
                <a:solidFill>
                  <a:srgbClr val="000000"/>
                </a:solidFill>
              </a:rPr>
              <a:t> code</a:t>
            </a:r>
            <a:r>
              <a:rPr lang="en-US" dirty="0" smtClean="0">
                <a:solidFill>
                  <a:srgbClr val="000000"/>
                </a:solidFill>
              </a:rPr>
              <a:t>.</a:t>
            </a:r>
            <a:endParaRPr lang="en-US" sz="1800" dirty="0">
              <a:solidFill>
                <a:srgbClr val="000000"/>
              </a:solidFill>
              <a:latin typeface="Courier New" pitchFamily="49" charset="0"/>
              <a:cs typeface="Courier New" pitchFamily="49" charset="0"/>
            </a:endParaRP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#pragma </a:t>
            </a:r>
            <a:r>
              <a:rPr lang="en-US" b="1" dirty="0" err="1">
                <a:solidFill>
                  <a:srgbClr val="000000"/>
                </a:solidFill>
                <a:latin typeface="Courier New" pitchFamily="49" charset="0"/>
                <a:cs typeface="Courier New" pitchFamily="49" charset="0"/>
              </a:rPr>
              <a:t>acc</a:t>
            </a:r>
            <a:r>
              <a:rPr lang="en-US" b="1" dirty="0">
                <a:solidFill>
                  <a:srgbClr val="000000"/>
                </a:solidFill>
                <a:latin typeface="Courier New" pitchFamily="49" charset="0"/>
                <a:cs typeface="Courier New" pitchFamily="49" charset="0"/>
              </a:rPr>
              <a:t> data copy(</a:t>
            </a:r>
            <a:r>
              <a:rPr lang="en-US" b="1" dirty="0" err="1">
                <a:solidFill>
                  <a:srgbClr val="000000"/>
                </a:solidFill>
                <a:latin typeface="Courier New" pitchFamily="49" charset="0"/>
                <a:cs typeface="Courier New" pitchFamily="49" charset="0"/>
              </a:rPr>
              <a:t>x,y</a:t>
            </a:r>
            <a:r>
              <a:rPr lang="en-US" b="1" dirty="0">
                <a:solidFill>
                  <a:srgbClr val="000000"/>
                </a:solidFill>
                <a:latin typeface="Courier New" pitchFamily="49" charset="0"/>
                <a:cs typeface="Courier New" pitchFamily="49" charset="0"/>
              </a:rPr>
              <a:t>)</a:t>
            </a: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a:t>
            </a: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 x and y are host pointers</a:t>
            </a:r>
          </a:p>
          <a:p>
            <a:pPr lvl="0">
              <a:lnSpc>
                <a:spcPct val="120000"/>
              </a:lnSpc>
              <a:spcBef>
                <a:spcPts val="0"/>
              </a:spcBef>
              <a:spcAft>
                <a:spcPts val="0"/>
              </a:spcAft>
              <a:buClr>
                <a:srgbClr val="B3B3B3"/>
              </a:buClr>
            </a:pPr>
            <a:r>
              <a:rPr lang="en-US" b="1" dirty="0">
                <a:solidFill>
                  <a:schemeClr val="tx2"/>
                </a:solidFill>
                <a:latin typeface="Courier New" pitchFamily="49" charset="0"/>
                <a:cs typeface="Courier New" pitchFamily="49" charset="0"/>
              </a:rPr>
              <a:t>#pragma </a:t>
            </a:r>
            <a:r>
              <a:rPr lang="en-US" b="1" dirty="0" err="1">
                <a:solidFill>
                  <a:schemeClr val="tx2"/>
                </a:solidFill>
                <a:latin typeface="Courier New" pitchFamily="49" charset="0"/>
                <a:cs typeface="Courier New" pitchFamily="49" charset="0"/>
              </a:rPr>
              <a:t>acc</a:t>
            </a:r>
            <a:r>
              <a:rPr lang="en-US" b="1" dirty="0">
                <a:solidFill>
                  <a:schemeClr val="tx2"/>
                </a:solidFill>
                <a:latin typeface="Courier New" pitchFamily="49" charset="0"/>
                <a:cs typeface="Courier New" pitchFamily="49" charset="0"/>
              </a:rPr>
              <a:t> </a:t>
            </a:r>
            <a:r>
              <a:rPr lang="en-US" b="1" dirty="0" err="1">
                <a:solidFill>
                  <a:schemeClr val="tx2"/>
                </a:solidFill>
                <a:latin typeface="Courier New" pitchFamily="49" charset="0"/>
                <a:cs typeface="Courier New" pitchFamily="49" charset="0"/>
              </a:rPr>
              <a:t>host_data</a:t>
            </a:r>
            <a:r>
              <a:rPr lang="en-US" b="1" dirty="0">
                <a:solidFill>
                  <a:schemeClr val="tx2"/>
                </a:solidFill>
                <a:latin typeface="Courier New" pitchFamily="49" charset="0"/>
                <a:cs typeface="Courier New" pitchFamily="49" charset="0"/>
              </a:rPr>
              <a:t> </a:t>
            </a:r>
            <a:r>
              <a:rPr lang="en-US" b="1" dirty="0" err="1">
                <a:solidFill>
                  <a:schemeClr val="tx2"/>
                </a:solidFill>
                <a:latin typeface="Courier New" pitchFamily="49" charset="0"/>
                <a:cs typeface="Courier New" pitchFamily="49" charset="0"/>
              </a:rPr>
              <a:t>use_device</a:t>
            </a:r>
            <a:r>
              <a:rPr lang="en-US" b="1" dirty="0">
                <a:solidFill>
                  <a:schemeClr val="tx2"/>
                </a:solidFill>
                <a:latin typeface="Courier New" pitchFamily="49" charset="0"/>
                <a:cs typeface="Courier New" pitchFamily="49" charset="0"/>
              </a:rPr>
              <a:t>(</a:t>
            </a:r>
            <a:r>
              <a:rPr lang="en-US" b="1" dirty="0" err="1">
                <a:solidFill>
                  <a:schemeClr val="tx2"/>
                </a:solidFill>
                <a:latin typeface="Courier New" pitchFamily="49" charset="0"/>
                <a:cs typeface="Courier New" pitchFamily="49" charset="0"/>
              </a:rPr>
              <a:t>x,y</a:t>
            </a:r>
            <a:r>
              <a:rPr lang="en-US" b="1" dirty="0">
                <a:solidFill>
                  <a:schemeClr val="tx2"/>
                </a:solidFill>
                <a:latin typeface="Courier New" pitchFamily="49" charset="0"/>
                <a:cs typeface="Courier New" pitchFamily="49" charset="0"/>
              </a:rPr>
              <a:t>)</a:t>
            </a:r>
          </a:p>
          <a:p>
            <a:pPr lvl="0">
              <a:lnSpc>
                <a:spcPct val="120000"/>
              </a:lnSpc>
              <a:spcBef>
                <a:spcPts val="0"/>
              </a:spcBef>
              <a:spcAft>
                <a:spcPts val="0"/>
              </a:spcAft>
              <a:buClr>
                <a:srgbClr val="B3B3B3"/>
              </a:buClr>
            </a:pPr>
            <a:r>
              <a:rPr lang="en-US" b="1" dirty="0">
                <a:solidFill>
                  <a:schemeClr val="tx2"/>
                </a:solidFill>
                <a:latin typeface="Courier New" pitchFamily="49" charset="0"/>
                <a:cs typeface="Courier New" pitchFamily="49" charset="0"/>
              </a:rPr>
              <a:t>{</a:t>
            </a: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 // x and y are device pointers</a:t>
            </a:r>
          </a:p>
          <a:p>
            <a:pPr lvl="0">
              <a:lnSpc>
                <a:spcPct val="120000"/>
              </a:lnSpc>
              <a:spcBef>
                <a:spcPts val="0"/>
              </a:spcBef>
              <a:spcAft>
                <a:spcPts val="0"/>
              </a:spcAft>
              <a:buClr>
                <a:srgbClr val="B3B3B3"/>
              </a:buClr>
            </a:pPr>
            <a:r>
              <a:rPr lang="en-US" b="1" dirty="0">
                <a:solidFill>
                  <a:schemeClr val="tx2"/>
                </a:solidFill>
                <a:latin typeface="Courier New" pitchFamily="49" charset="0"/>
                <a:cs typeface="Courier New" pitchFamily="49" charset="0"/>
              </a:rPr>
              <a:t>}</a:t>
            </a: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 x and y are host pointers</a:t>
            </a:r>
          </a:p>
          <a:p>
            <a:pPr lvl="0">
              <a:lnSpc>
                <a:spcPct val="120000"/>
              </a:lnSpc>
              <a:spcBef>
                <a:spcPts val="0"/>
              </a:spcBef>
              <a:spcAft>
                <a:spcPts val="0"/>
              </a:spcAft>
              <a:buClr>
                <a:srgbClr val="B3B3B3"/>
              </a:buClr>
            </a:pPr>
            <a:r>
              <a:rPr lang="en-US" b="1" dirty="0">
                <a:solidFill>
                  <a:srgbClr val="000000"/>
                </a:solidFill>
                <a:latin typeface="Courier New" pitchFamily="49" charset="0"/>
                <a:cs typeface="Courier New" pitchFamily="49" charset="0"/>
              </a:rPr>
              <a:t>}</a:t>
            </a:r>
          </a:p>
          <a:p>
            <a:endParaRPr lang="en-US" dirty="0"/>
          </a:p>
        </p:txBody>
      </p:sp>
      <p:grpSp>
        <p:nvGrpSpPr>
          <p:cNvPr id="8" name="Group 7"/>
          <p:cNvGrpSpPr/>
          <p:nvPr/>
        </p:nvGrpSpPr>
        <p:grpSpPr>
          <a:xfrm>
            <a:off x="7319854" y="3621334"/>
            <a:ext cx="2989189" cy="1225118"/>
            <a:chOff x="7329581" y="3426781"/>
            <a:chExt cx="2989189" cy="1225118"/>
          </a:xfrm>
        </p:grpSpPr>
        <p:sp>
          <p:nvSpPr>
            <p:cNvPr id="9" name="Right Brace 8"/>
            <p:cNvSpPr/>
            <p:nvPr/>
          </p:nvSpPr>
          <p:spPr>
            <a:xfrm>
              <a:off x="7329581" y="3426781"/>
              <a:ext cx="216024" cy="1225118"/>
            </a:xfrm>
            <a:prstGeom prst="rightBrace">
              <a:avLst>
                <a:gd name="adj1" fmla="val 27869"/>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10" name="TextBox 9"/>
            <p:cNvSpPr txBox="1"/>
            <p:nvPr/>
          </p:nvSpPr>
          <p:spPr>
            <a:xfrm>
              <a:off x="7545605" y="3685427"/>
              <a:ext cx="2773165" cy="707826"/>
            </a:xfrm>
            <a:prstGeom prst="rect">
              <a:avLst/>
            </a:prstGeom>
            <a:noFill/>
          </p:spPr>
          <p:txBody>
            <a:bodyPr wrap="square" lIns="91386" tIns="45690" rIns="91386" bIns="45690" rtlCol="0">
              <a:spAutoFit/>
            </a:bodyPr>
            <a:lstStyle/>
            <a:p>
              <a:pPr algn="ctr"/>
              <a:r>
                <a:rPr lang="en-US" sz="2000" b="1" dirty="0" smtClean="0">
                  <a:solidFill>
                    <a:schemeClr val="bg1"/>
                  </a:solidFill>
                  <a:latin typeface="Trebuchet MS" pitchFamily="34" charset="0"/>
                </a:rPr>
                <a:t>X and Y are device pointers here</a:t>
              </a:r>
              <a:endParaRPr lang="en-GB" sz="2000" b="1" dirty="0">
                <a:solidFill>
                  <a:schemeClr val="bg1"/>
                </a:solidFill>
                <a:latin typeface="Trebuchet MS" pitchFamily="34" charset="0"/>
              </a:endParaRPr>
            </a:p>
          </p:txBody>
        </p:sp>
      </p:grpSp>
    </p:spTree>
    <p:extLst>
      <p:ext uri="{BB962C8B-B14F-4D97-AF65-F5344CB8AC3E}">
        <p14:creationId xmlns:p14="http://schemas.microsoft.com/office/powerpoint/2010/main" val="3400793558"/>
      </p:ext>
    </p:extLst>
  </p:cSld>
  <p:clrMapOvr>
    <a:masterClrMapping/>
  </p:clrMapOvr>
  <mc:AlternateContent xmlns:mc="http://schemas.openxmlformats.org/markup-compatibility/2006" xmlns:p14="http://schemas.microsoft.com/office/powerpoint/2010/main">
    <mc:Choice Requires="p14">
      <p:transition spd="med" p14:dur="700" advTm="76453">
        <p:fade/>
      </p:transition>
    </mc:Choice>
    <mc:Fallback xmlns="">
      <p:transition spd="med" advTm="76453">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Programming with OpenACC</a:t>
            </a:r>
            <a:endParaRPr lang="en-US" dirty="0"/>
          </a:p>
        </p:txBody>
      </p:sp>
    </p:spTree>
    <p:extLst>
      <p:ext uri="{BB962C8B-B14F-4D97-AF65-F5344CB8AC3E}">
        <p14:creationId xmlns:p14="http://schemas.microsoft.com/office/powerpoint/2010/main" val="3937627819"/>
      </p:ext>
    </p:extLst>
  </p:cSld>
  <p:clrMapOvr>
    <a:masterClrMapping/>
  </p:clrMapOvr>
  <mc:AlternateContent xmlns:mc="http://schemas.openxmlformats.org/markup-compatibility/2006" xmlns:p14="http://schemas.microsoft.com/office/powerpoint/2010/main">
    <mc:Choice Requires="p14">
      <p:transition spd="med" p14:dur="700" advTm="5863">
        <p:fade/>
      </p:transition>
    </mc:Choice>
    <mc:Fallback xmlns="">
      <p:transition spd="med" advTm="5863">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err="1">
                <a:cs typeface="Courier New" panose="02070309020205020404" pitchFamily="49" charset="0"/>
              </a:rPr>
              <a:t>host_data</a:t>
            </a:r>
            <a:r>
              <a:rPr lang="en-US" dirty="0"/>
              <a:t> Example</a:t>
            </a:r>
          </a:p>
        </p:txBody>
      </p:sp>
      <p:grpSp>
        <p:nvGrpSpPr>
          <p:cNvPr id="12" name="Group 11"/>
          <p:cNvGrpSpPr/>
          <p:nvPr/>
        </p:nvGrpSpPr>
        <p:grpSpPr>
          <a:xfrm>
            <a:off x="629014" y="1186257"/>
            <a:ext cx="9714773" cy="4985943"/>
            <a:chOff x="498347" y="1186257"/>
            <a:chExt cx="9714773" cy="4985943"/>
          </a:xfrm>
        </p:grpSpPr>
        <p:grpSp>
          <p:nvGrpSpPr>
            <p:cNvPr id="5" name="Group 4"/>
            <p:cNvGrpSpPr/>
            <p:nvPr/>
          </p:nvGrpSpPr>
          <p:grpSpPr>
            <a:xfrm>
              <a:off x="498348" y="1570976"/>
              <a:ext cx="9714772" cy="3328606"/>
              <a:chOff x="1098545" y="1460676"/>
              <a:chExt cx="9714772" cy="3328606"/>
            </a:xfrm>
          </p:grpSpPr>
          <p:sp>
            <p:nvSpPr>
              <p:cNvPr id="6" name="Rounded Rectangle 5"/>
              <p:cNvSpPr/>
              <p:nvPr/>
            </p:nvSpPr>
            <p:spPr>
              <a:xfrm>
                <a:off x="1098545" y="1463739"/>
                <a:ext cx="4606586" cy="3325543"/>
              </a:xfrm>
              <a:prstGeom prst="roundRect">
                <a:avLst/>
              </a:prstGeom>
              <a:no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a:solidFill>
                      <a:schemeClr val="bg1"/>
                    </a:solidFill>
                    <a:latin typeface="Lucida Console" pitchFamily="49" charset="0"/>
                  </a:rPr>
                  <a:t>program main</a:t>
                </a:r>
              </a:p>
              <a:p>
                <a:pPr eaLnBrk="0" fontAlgn="ctr" hangingPunct="0">
                  <a:spcBef>
                    <a:spcPct val="10000"/>
                  </a:spcBef>
                  <a:buSzPct val="180000"/>
                </a:pPr>
                <a:r>
                  <a:rPr lang="en-US" sz="1200" b="1" noProof="1">
                    <a:solidFill>
                      <a:schemeClr val="bg1"/>
                    </a:solidFill>
                    <a:latin typeface="Lucida Console" pitchFamily="49" charset="0"/>
                  </a:rPr>
                  <a:t>  integer, parameter :: N = 2**20</a:t>
                </a:r>
              </a:p>
              <a:p>
                <a:pPr eaLnBrk="0" fontAlgn="ctr" hangingPunct="0">
                  <a:spcBef>
                    <a:spcPct val="10000"/>
                  </a:spcBef>
                  <a:buSzPct val="180000"/>
                </a:pPr>
                <a:r>
                  <a:rPr lang="en-US" sz="1200" b="1" noProof="1">
                    <a:solidFill>
                      <a:schemeClr val="bg1"/>
                    </a:solidFill>
                    <a:latin typeface="Lucida Console" pitchFamily="49" charset="0"/>
                  </a:rPr>
                  <a:t>  real, dimension(N) :: X, Y</a:t>
                </a:r>
              </a:p>
              <a:p>
                <a:pPr eaLnBrk="0" fontAlgn="ctr" hangingPunct="0">
                  <a:spcBef>
                    <a:spcPct val="10000"/>
                  </a:spcBef>
                  <a:buSzPct val="180000"/>
                </a:pPr>
                <a:r>
                  <a:rPr lang="en-US" sz="1200" b="1" noProof="1">
                    <a:solidFill>
                      <a:schemeClr val="bg1"/>
                    </a:solidFill>
                    <a:latin typeface="Lucida Console" pitchFamily="49" charset="0"/>
                  </a:rPr>
                  <a:t>  real               :: A = 2.0</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a:t>
                </a:r>
                <a:r>
                  <a:rPr lang="en-US" sz="1200" b="1" noProof="1" smtClean="0">
                    <a:solidFill>
                      <a:schemeClr val="tx2">
                        <a:lumMod val="50000"/>
                      </a:schemeClr>
                    </a:solidFill>
                    <a:latin typeface="Lucida Console" pitchFamily="49" charset="0"/>
                  </a:rPr>
                  <a:t>!$</a:t>
                </a:r>
                <a:r>
                  <a:rPr lang="en-US" sz="1200" b="1" noProof="1">
                    <a:solidFill>
                      <a:schemeClr val="tx2">
                        <a:lumMod val="50000"/>
                      </a:schemeClr>
                    </a:solidFill>
                    <a:latin typeface="Lucida Console" pitchFamily="49" charset="0"/>
                  </a:rPr>
                  <a:t>acc data</a:t>
                </a:r>
              </a:p>
              <a:p>
                <a:pPr eaLnBrk="0" fontAlgn="ctr" hangingPunct="0">
                  <a:spcBef>
                    <a:spcPct val="10000"/>
                  </a:spcBef>
                  <a:buSzPct val="180000"/>
                </a:pPr>
                <a:r>
                  <a:rPr lang="en-US" sz="1200" b="1" noProof="1">
                    <a:solidFill>
                      <a:schemeClr val="accent1">
                        <a:lumMod val="50000"/>
                      </a:schemeClr>
                    </a:solidFill>
                    <a:latin typeface="Lucida Console" pitchFamily="49" charset="0"/>
                  </a:rPr>
                  <a:t>  ! Initialize X and Y</a:t>
                </a:r>
              </a:p>
              <a:p>
                <a:pPr eaLnBrk="0" fontAlgn="ctr" hangingPunct="0">
                  <a:spcBef>
                    <a:spcPct val="10000"/>
                  </a:spcBef>
                  <a:buSzPct val="180000"/>
                </a:pPr>
                <a:r>
                  <a:rPr lang="en-US" sz="1200" b="1" noProof="1">
                    <a:solidFill>
                      <a:schemeClr val="bg1"/>
                    </a:solidFill>
                    <a:latin typeface="Lucida Console" pitchFamily="49" charset="0"/>
                  </a:rPr>
                  <a:t>  ...</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a:solidFill>
                      <a:schemeClr val="tx2"/>
                    </a:solidFill>
                    <a:latin typeface="Lucida Console" pitchFamily="49" charset="0"/>
                  </a:rPr>
                  <a:t>  !$acc host_data use_device(x,y)</a:t>
                </a:r>
              </a:p>
              <a:p>
                <a:pPr eaLnBrk="0" fontAlgn="ctr" hangingPunct="0">
                  <a:spcBef>
                    <a:spcPct val="10000"/>
                  </a:spcBef>
                  <a:buSzPct val="180000"/>
                </a:pPr>
                <a:r>
                  <a:rPr lang="en-US" sz="1200" b="1" noProof="1">
                    <a:solidFill>
                      <a:schemeClr val="bg1"/>
                    </a:solidFill>
                    <a:latin typeface="Lucida Console" pitchFamily="49" charset="0"/>
                  </a:rPr>
                  <a:t>  call saxpy(n, a, x, y)</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a:solidFill>
                      <a:schemeClr val="tx2"/>
                    </a:solidFill>
                    <a:latin typeface="Lucida Console" pitchFamily="49" charset="0"/>
                  </a:rPr>
                  <a:t>!$acc end host_data</a:t>
                </a:r>
              </a:p>
              <a:p>
                <a:pPr eaLnBrk="0" fontAlgn="ctr" hangingPunct="0">
                  <a:spcBef>
                    <a:spcPct val="10000"/>
                  </a:spcBef>
                  <a:buSzPct val="180000"/>
                </a:pPr>
                <a:r>
                  <a:rPr lang="en-US" sz="1200" b="1" noProof="1">
                    <a:solidFill>
                      <a:schemeClr val="tx2">
                        <a:lumMod val="50000"/>
                      </a:schemeClr>
                    </a:solidFill>
                    <a:latin typeface="Lucida Console" pitchFamily="49" charset="0"/>
                  </a:rPr>
                  <a:t>  !$acc end </a:t>
                </a:r>
                <a:r>
                  <a:rPr lang="en-US" sz="1200" b="1" noProof="1" smtClean="0">
                    <a:solidFill>
                      <a:schemeClr val="tx2">
                        <a:lumMod val="50000"/>
                      </a:schemeClr>
                    </a:solidFill>
                    <a:latin typeface="Lucida Console" pitchFamily="49" charset="0"/>
                  </a:rPr>
                  <a:t>data</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r>
                  <a:rPr lang="en-US" sz="1200" b="1" noProof="1">
                    <a:solidFill>
                      <a:schemeClr val="bg1"/>
                    </a:solidFill>
                    <a:latin typeface="Lucida Console" pitchFamily="49" charset="0"/>
                  </a:rPr>
                  <a:t>end program</a:t>
                </a:r>
              </a:p>
            </p:txBody>
          </p:sp>
          <p:sp>
            <p:nvSpPr>
              <p:cNvPr id="7" name="Rounded Rectangle 6"/>
              <p:cNvSpPr/>
              <p:nvPr/>
            </p:nvSpPr>
            <p:spPr>
              <a:xfrm>
                <a:off x="5911913" y="1460676"/>
                <a:ext cx="4901404" cy="3328606"/>
              </a:xfrm>
              <a:prstGeom prst="roundRect">
                <a:avLst/>
              </a:prstGeom>
              <a:no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marL="91440" eaLnBrk="0" fontAlgn="ctr" hangingPunct="0">
                  <a:spcBef>
                    <a:spcPct val="10000"/>
                  </a:spcBef>
                  <a:buSzPct val="180000"/>
                  <a:defRPr/>
                </a:pPr>
                <a:r>
                  <a:rPr lang="en-US" sz="1200" b="1" noProof="1">
                    <a:solidFill>
                      <a:schemeClr val="bg1"/>
                    </a:solidFill>
                    <a:latin typeface="Lucida Console" pitchFamily="49" charset="0"/>
                  </a:rPr>
                  <a:t>__global__ </a:t>
                </a:r>
              </a:p>
              <a:p>
                <a:pPr marL="91440" eaLnBrk="0" fontAlgn="ctr" hangingPunct="0">
                  <a:spcBef>
                    <a:spcPct val="10000"/>
                  </a:spcBef>
                  <a:buSzPct val="180000"/>
                  <a:defRPr/>
                </a:pPr>
                <a:r>
                  <a:rPr lang="en-US" sz="1200" b="1" noProof="1">
                    <a:solidFill>
                      <a:schemeClr val="bg1"/>
                    </a:solidFill>
                    <a:latin typeface="Lucida Console" pitchFamily="49" charset="0"/>
                  </a:rPr>
                  <a:t>void saxpy_kernel(int n, float a, </a:t>
                </a:r>
              </a:p>
              <a:p>
                <a:pPr marL="91440" eaLnBrk="0" fontAlgn="ctr" hangingPunct="0">
                  <a:spcBef>
                    <a:spcPct val="10000"/>
                  </a:spcBef>
                  <a:buSzPct val="180000"/>
                  <a:defRPr/>
                </a:pPr>
                <a:r>
                  <a:rPr lang="en-US" sz="1200" b="1" noProof="1">
                    <a:solidFill>
                      <a:schemeClr val="bg1"/>
                    </a:solidFill>
                    <a:latin typeface="Lucida Console" pitchFamily="49" charset="0"/>
                  </a:rPr>
                  <a:t>	  float *x, float *y)</a:t>
                </a:r>
              </a:p>
              <a:p>
                <a:pPr marL="91440" eaLnBrk="0" fontAlgn="ctr" hangingPunct="0">
                  <a:spcBef>
                    <a:spcPct val="10000"/>
                  </a:spcBef>
                  <a:buSzPct val="180000"/>
                </a:pPr>
                <a:r>
                  <a:rPr lang="en-US" sz="1200" b="1" noProof="1">
                    <a:solidFill>
                      <a:schemeClr val="bg1"/>
                    </a:solidFill>
                    <a:latin typeface="Lucida Console" pitchFamily="49" charset="0"/>
                  </a:rPr>
                  <a:t>{</a:t>
                </a:r>
              </a:p>
              <a:p>
                <a:pPr marL="91440" eaLnBrk="0" fontAlgn="ctr" hangingPunct="0">
                  <a:spcBef>
                    <a:spcPct val="10000"/>
                  </a:spcBef>
                  <a:buSzPct val="180000"/>
                </a:pPr>
                <a:r>
                  <a:rPr lang="en-US" sz="1200" b="1" noProof="1">
                    <a:solidFill>
                      <a:schemeClr val="bg1"/>
                    </a:solidFill>
                    <a:latin typeface="Lucida Console" pitchFamily="49" charset="0"/>
                  </a:rPr>
                  <a:t>  int i = blockIdx.x*blockDim.x + threadIdx.x;</a:t>
                </a:r>
              </a:p>
              <a:p>
                <a:pPr marL="91440" eaLnBrk="0" fontAlgn="ctr" hangingPunct="0">
                  <a:spcBef>
                    <a:spcPct val="10000"/>
                  </a:spcBef>
                  <a:buSzPct val="180000"/>
                </a:pPr>
                <a:r>
                  <a:rPr lang="en-US" sz="1200" b="1" noProof="1">
                    <a:solidFill>
                      <a:schemeClr val="bg1"/>
                    </a:solidFill>
                    <a:latin typeface="Lucida Console" pitchFamily="49" charset="0"/>
                  </a:rPr>
                  <a:t>  if</a:t>
                </a:r>
                <a:r>
                  <a:rPr lang="en-US" sz="1200" b="1" dirty="0">
                    <a:solidFill>
                      <a:schemeClr val="bg1"/>
                    </a:solidFill>
                    <a:latin typeface="Lucida Console" pitchFamily="49" charset="0"/>
                  </a:rPr>
                  <a:t> </a:t>
                </a:r>
                <a:r>
                  <a:rPr lang="en-US" sz="1200" b="1" noProof="1">
                    <a:solidFill>
                      <a:schemeClr val="bg1"/>
                    </a:solidFill>
                    <a:latin typeface="Lucida Console" pitchFamily="49" charset="0"/>
                  </a:rPr>
                  <a:t>(i</a:t>
                </a:r>
                <a:r>
                  <a:rPr lang="en-US" sz="1200" b="1" dirty="0">
                    <a:solidFill>
                      <a:schemeClr val="bg1"/>
                    </a:solidFill>
                    <a:latin typeface="Lucida Console" pitchFamily="49" charset="0"/>
                  </a:rPr>
                  <a:t> </a:t>
                </a:r>
                <a:r>
                  <a:rPr lang="en-US" sz="1200" b="1" noProof="1">
                    <a:solidFill>
                      <a:schemeClr val="bg1"/>
                    </a:solidFill>
                    <a:latin typeface="Lucida Console" pitchFamily="49" charset="0"/>
                  </a:rPr>
                  <a:t>&lt;</a:t>
                </a:r>
                <a:r>
                  <a:rPr lang="en-US" sz="1200" b="1" dirty="0">
                    <a:solidFill>
                      <a:schemeClr val="bg1"/>
                    </a:solidFill>
                    <a:latin typeface="Lucida Console" pitchFamily="49" charset="0"/>
                  </a:rPr>
                  <a:t> </a:t>
                </a:r>
                <a:r>
                  <a:rPr lang="en-US" sz="1200" b="1" noProof="1">
                    <a:solidFill>
                      <a:schemeClr val="bg1"/>
                    </a:solidFill>
                    <a:latin typeface="Lucida Console" pitchFamily="49" charset="0"/>
                  </a:rPr>
                  <a:t>n) y[i] = a*x[i] + y[i];</a:t>
                </a:r>
              </a:p>
              <a:p>
                <a:pPr marL="91440" eaLnBrk="0" fontAlgn="ctr" hangingPunct="0">
                  <a:spcBef>
                    <a:spcPct val="10000"/>
                  </a:spcBef>
                  <a:buSzPct val="180000"/>
                </a:pPr>
                <a:r>
                  <a:rPr lang="en-US" sz="1200" b="1" noProof="1">
                    <a:solidFill>
                      <a:schemeClr val="bg1"/>
                    </a:solidFill>
                    <a:latin typeface="Lucida Console" pitchFamily="49" charset="0"/>
                  </a:rPr>
                  <a:t>}</a:t>
                </a:r>
              </a:p>
              <a:p>
                <a:pPr marL="91440" eaLnBrk="0" fontAlgn="ctr" hangingPunct="0">
                  <a:spcBef>
                    <a:spcPct val="10000"/>
                  </a:spcBef>
                  <a:buSzPct val="180000"/>
                </a:pPr>
                <a:endParaRPr lang="en-US" sz="1200" b="1" noProof="1">
                  <a:solidFill>
                    <a:schemeClr val="bg1"/>
                  </a:solidFill>
                  <a:latin typeface="Lucida Console" pitchFamily="49" charset="0"/>
                </a:endParaRPr>
              </a:p>
              <a:p>
                <a:pPr marL="91440" eaLnBrk="0" fontAlgn="ctr" hangingPunct="0">
                  <a:spcBef>
                    <a:spcPct val="10000"/>
                  </a:spcBef>
                  <a:buSzPct val="180000"/>
                </a:pPr>
                <a:r>
                  <a:rPr lang="en-US" sz="1200" b="1" noProof="1">
                    <a:solidFill>
                      <a:schemeClr val="bg1"/>
                    </a:solidFill>
                    <a:latin typeface="Lucida Console" pitchFamily="49" charset="0"/>
                  </a:rPr>
                  <a:t>void saxpy(int n, float a, float *dx, float *dy)</a:t>
                </a:r>
              </a:p>
              <a:p>
                <a:pPr marL="91440" eaLnBrk="0" fontAlgn="ctr" hangingPunct="0">
                  <a:spcBef>
                    <a:spcPct val="10000"/>
                  </a:spcBef>
                  <a:buSzPct val="180000"/>
                </a:pPr>
                <a:r>
                  <a:rPr lang="en-US" sz="1200" b="1" noProof="1">
                    <a:solidFill>
                      <a:schemeClr val="bg1"/>
                    </a:solidFill>
                    <a:latin typeface="Lucida Console" pitchFamily="49" charset="0"/>
                  </a:rPr>
                  <a:t>{</a:t>
                </a:r>
              </a:p>
              <a:p>
                <a:pPr marL="91440" eaLnBrk="0" fontAlgn="ctr" hangingPunct="0">
                  <a:spcBef>
                    <a:spcPct val="10000"/>
                  </a:spcBef>
                  <a:buSzPct val="180000"/>
                </a:pPr>
                <a:r>
                  <a:rPr lang="en-US" sz="1200" b="1" noProof="1">
                    <a:solidFill>
                      <a:schemeClr val="bg1"/>
                    </a:solidFill>
                    <a:latin typeface="Lucida Console" pitchFamily="49" charset="0"/>
                  </a:rPr>
                  <a:t>  // Launch CUDA Kernel</a:t>
                </a:r>
              </a:p>
              <a:p>
                <a:pPr marL="91440" eaLnBrk="0" fontAlgn="ctr" hangingPunct="0">
                  <a:spcBef>
                    <a:spcPct val="10000"/>
                  </a:spcBef>
                  <a:buSzPct val="180000"/>
                </a:pPr>
                <a:r>
                  <a:rPr lang="en-US" sz="1200" b="1" noProof="1">
                    <a:solidFill>
                      <a:schemeClr val="bg1"/>
                    </a:solidFill>
                    <a:latin typeface="Lucida Console" pitchFamily="49" charset="0"/>
                  </a:rPr>
                  <a:t>  saxpy_kernel&lt;&lt;&lt;4096,256&gt;&gt;&gt;(N, 2.0, dx, dy);</a:t>
                </a:r>
              </a:p>
              <a:p>
                <a:pPr marL="91440" eaLnBrk="0" fontAlgn="ctr" hangingPunct="0">
                  <a:spcBef>
                    <a:spcPct val="10000"/>
                  </a:spcBef>
                  <a:buSzPct val="180000"/>
                </a:pPr>
                <a:r>
                  <a:rPr lang="en-US" sz="1200" b="1" noProof="1">
                    <a:solidFill>
                      <a:schemeClr val="bg1"/>
                    </a:solidFill>
                    <a:latin typeface="Lucida Console" pitchFamily="49" charset="0"/>
                  </a:rPr>
                  <a:t>}</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endParaRPr lang="en-US" sz="1200" b="1" noProof="1">
                  <a:solidFill>
                    <a:schemeClr val="bg1"/>
                  </a:solidFill>
                  <a:latin typeface="Lucida Console" pitchFamily="49" charset="0"/>
                </a:endParaRPr>
              </a:p>
            </p:txBody>
          </p:sp>
        </p:grpSp>
        <p:sp>
          <p:nvSpPr>
            <p:cNvPr id="8" name="TextBox 4"/>
            <p:cNvSpPr txBox="1">
              <a:spLocks noChangeArrowheads="1"/>
            </p:cNvSpPr>
            <p:nvPr/>
          </p:nvSpPr>
          <p:spPr bwMode="auto">
            <a:xfrm>
              <a:off x="1460997" y="1186257"/>
              <a:ext cx="2681287"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chemeClr val="bg1"/>
                  </a:solidFill>
                </a:rPr>
                <a:t>OpenACC Main</a:t>
              </a:r>
            </a:p>
          </p:txBody>
        </p:sp>
        <p:sp>
          <p:nvSpPr>
            <p:cNvPr id="9" name="TextBox 5"/>
            <p:cNvSpPr txBox="1">
              <a:spLocks noChangeArrowheads="1"/>
            </p:cNvSpPr>
            <p:nvPr/>
          </p:nvSpPr>
          <p:spPr bwMode="auto">
            <a:xfrm>
              <a:off x="5404313" y="1186258"/>
              <a:ext cx="4716209"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chemeClr val="bg1"/>
                  </a:solidFill>
                </a:rPr>
                <a:t>CUDA C Kernel &amp; Wrapper</a:t>
              </a:r>
            </a:p>
          </p:txBody>
        </p:sp>
        <p:sp>
          <p:nvSpPr>
            <p:cNvPr id="10" name="TextBox 9"/>
            <p:cNvSpPr txBox="1"/>
            <p:nvPr/>
          </p:nvSpPr>
          <p:spPr>
            <a:xfrm>
              <a:off x="498347" y="4971871"/>
              <a:ext cx="4606586" cy="1200329"/>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It’s possible to interoperate from C/C++ or Fortran.</a:t>
              </a:r>
            </a:p>
            <a:p>
              <a:pPr marL="285750" indent="-285750">
                <a:buFont typeface="Arial" pitchFamily="34" charset="0"/>
                <a:buChar char="•"/>
              </a:pPr>
              <a:r>
                <a:rPr lang="en-US" dirty="0">
                  <a:solidFill>
                    <a:schemeClr val="bg1"/>
                  </a:solidFill>
                </a:rPr>
                <a:t>OpenACC manages the data and passes device pointers to CUDA.</a:t>
              </a:r>
            </a:p>
          </p:txBody>
        </p:sp>
        <p:sp>
          <p:nvSpPr>
            <p:cNvPr id="11" name="TextBox 10"/>
            <p:cNvSpPr txBox="1"/>
            <p:nvPr/>
          </p:nvSpPr>
          <p:spPr>
            <a:xfrm>
              <a:off x="5311716" y="4971871"/>
              <a:ext cx="4786567" cy="1200329"/>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CUDA kernel launch wrapped in function expecting device arrays.</a:t>
              </a:r>
            </a:p>
            <a:p>
              <a:pPr marL="285750" indent="-285750">
                <a:buFont typeface="Arial" pitchFamily="34" charset="0"/>
                <a:buChar char="•"/>
              </a:pPr>
              <a:r>
                <a:rPr lang="en-US" dirty="0">
                  <a:solidFill>
                    <a:schemeClr val="bg1"/>
                  </a:solidFill>
                </a:rPr>
                <a:t>Kernel is launch with arrays passed from OpenACC in main.</a:t>
              </a:r>
            </a:p>
          </p:txBody>
        </p:sp>
      </p:grpSp>
    </p:spTree>
    <p:extLst>
      <p:ext uri="{BB962C8B-B14F-4D97-AF65-F5344CB8AC3E}">
        <p14:creationId xmlns:p14="http://schemas.microsoft.com/office/powerpoint/2010/main" val="1116272638"/>
      </p:ext>
    </p:extLst>
  </p:cSld>
  <p:clrMapOvr>
    <a:masterClrMapping/>
  </p:clrMapOvr>
  <mc:AlternateContent xmlns:mc="http://schemas.openxmlformats.org/markup-compatibility/2006" xmlns:p14="http://schemas.microsoft.com/office/powerpoint/2010/main">
    <mc:Choice Requires="p14">
      <p:transition spd="med" p14:dur="700" advTm="60699">
        <p:fade/>
      </p:transition>
    </mc:Choice>
    <mc:Fallback xmlns="">
      <p:transition spd="med" advTm="60699">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CUBLAS Library &amp; OpenACC</a:t>
            </a:r>
          </a:p>
        </p:txBody>
      </p:sp>
      <p:sp>
        <p:nvSpPr>
          <p:cNvPr id="5" name="TextBox 5"/>
          <p:cNvSpPr txBox="1">
            <a:spLocks noChangeArrowheads="1"/>
          </p:cNvSpPr>
          <p:nvPr/>
        </p:nvSpPr>
        <p:spPr bwMode="auto">
          <a:xfrm>
            <a:off x="5759653" y="1392820"/>
            <a:ext cx="4206240" cy="384717"/>
          </a:xfrm>
          <a:prstGeom prst="rect">
            <a:avLst/>
          </a:prstGeom>
          <a:noFill/>
          <a:ln w="9525">
            <a:noFill/>
            <a:miter lim="800000"/>
            <a:headEnd/>
            <a:tailEnd/>
          </a:ln>
        </p:spPr>
        <p:txBody>
          <a:bodyPr wrap="square" lIns="76197" tIns="38098" rIns="76197" bIns="38098">
            <a:spAutoFit/>
          </a:bodyPr>
          <a:lstStyle/>
          <a:p>
            <a:r>
              <a:rPr lang="en-US" sz="2000" b="1" i="1" dirty="0">
                <a:solidFill>
                  <a:schemeClr val="bg1"/>
                </a:solidFill>
              </a:rPr>
              <a:t>OpenACC Main Calling CUBLAS</a:t>
            </a:r>
          </a:p>
        </p:txBody>
      </p:sp>
      <p:grpSp>
        <p:nvGrpSpPr>
          <p:cNvPr id="6" name="Group 5"/>
          <p:cNvGrpSpPr/>
          <p:nvPr/>
        </p:nvGrpSpPr>
        <p:grpSpPr>
          <a:xfrm>
            <a:off x="772490" y="1777537"/>
            <a:ext cx="9427820" cy="3799398"/>
            <a:chOff x="1385504" y="1777537"/>
            <a:chExt cx="9427820" cy="3799398"/>
          </a:xfrm>
        </p:grpSpPr>
        <p:sp>
          <p:nvSpPr>
            <p:cNvPr id="7" name="TextBox 6"/>
            <p:cNvSpPr txBox="1"/>
            <p:nvPr/>
          </p:nvSpPr>
          <p:spPr>
            <a:xfrm>
              <a:off x="1385504" y="1777537"/>
              <a:ext cx="4206240" cy="3416320"/>
            </a:xfrm>
            <a:prstGeom prst="rect">
              <a:avLst/>
            </a:prstGeom>
            <a:noFill/>
          </p:spPr>
          <p:txBody>
            <a:bodyPr wrap="square" rtlCol="0">
              <a:spAutoFit/>
            </a:bodyPr>
            <a:lstStyle/>
            <a:p>
              <a:r>
                <a:rPr lang="en-US" dirty="0">
                  <a:solidFill>
                    <a:schemeClr val="bg1"/>
                  </a:solidFill>
                </a:rPr>
                <a:t>OpenACC can interface with existing GPU-optimized libraries (from C/C++ or Fortran).</a:t>
              </a:r>
            </a:p>
            <a:p>
              <a:endParaRPr lang="en-US" dirty="0">
                <a:solidFill>
                  <a:schemeClr val="bg1"/>
                </a:solidFill>
              </a:endParaRPr>
            </a:p>
            <a:p>
              <a:r>
                <a:rPr lang="en-US" dirty="0">
                  <a:solidFill>
                    <a:schemeClr val="bg1"/>
                  </a:solidFill>
                </a:rPr>
                <a:t>This includes…</a:t>
              </a:r>
            </a:p>
            <a:p>
              <a:pPr marL="285750" indent="-285750">
                <a:buFont typeface="Arial" charset="0"/>
                <a:buChar char="•"/>
              </a:pPr>
              <a:r>
                <a:rPr lang="en-US" dirty="0">
                  <a:solidFill>
                    <a:schemeClr val="bg1"/>
                  </a:solidFill>
                </a:rPr>
                <a:t>CUBLAS</a:t>
              </a:r>
            </a:p>
            <a:p>
              <a:pPr marL="285750" indent="-285750">
                <a:buFont typeface="Arial" charset="0"/>
                <a:buChar char="•"/>
              </a:pPr>
              <a:r>
                <a:rPr lang="en-US" dirty="0" err="1">
                  <a:solidFill>
                    <a:schemeClr val="bg1"/>
                  </a:solidFill>
                </a:rPr>
                <a:t>Libsci_acc</a:t>
              </a:r>
              <a:endParaRPr lang="en-US" dirty="0">
                <a:solidFill>
                  <a:schemeClr val="bg1"/>
                </a:solidFill>
              </a:endParaRPr>
            </a:p>
            <a:p>
              <a:pPr marL="285750" indent="-285750">
                <a:buFont typeface="Arial" charset="0"/>
                <a:buChar char="•"/>
              </a:pPr>
              <a:r>
                <a:rPr lang="en-US" dirty="0">
                  <a:solidFill>
                    <a:schemeClr val="bg1"/>
                  </a:solidFill>
                </a:rPr>
                <a:t>CUFFT</a:t>
              </a:r>
            </a:p>
            <a:p>
              <a:pPr marL="285750" indent="-285750">
                <a:buFont typeface="Arial" charset="0"/>
                <a:buChar char="•"/>
              </a:pPr>
              <a:r>
                <a:rPr lang="en-US" dirty="0">
                  <a:solidFill>
                    <a:schemeClr val="bg1"/>
                  </a:solidFill>
                </a:rPr>
                <a:t>MAGMA</a:t>
              </a:r>
            </a:p>
            <a:p>
              <a:pPr marL="285750" indent="-285750">
                <a:buFont typeface="Arial" charset="0"/>
                <a:buChar char="•"/>
              </a:pPr>
              <a:r>
                <a:rPr lang="en-US" dirty="0" smtClean="0">
                  <a:solidFill>
                    <a:schemeClr val="bg1"/>
                  </a:solidFill>
                </a:rPr>
                <a:t>CULA</a:t>
              </a:r>
            </a:p>
            <a:p>
              <a:pPr marL="285750" indent="-285750">
                <a:buFont typeface="Arial" charset="0"/>
                <a:buChar char="•"/>
              </a:pPr>
              <a:r>
                <a:rPr lang="en-US" dirty="0" smtClean="0">
                  <a:solidFill>
                    <a:schemeClr val="bg1"/>
                  </a:solidFill>
                </a:rPr>
                <a:t>Thrust</a:t>
              </a:r>
              <a:endParaRPr lang="en-US" dirty="0">
                <a:solidFill>
                  <a:schemeClr val="bg1"/>
                </a:solidFill>
              </a:endParaRPr>
            </a:p>
            <a:p>
              <a:pPr marL="285750" indent="-285750">
                <a:buFont typeface="Arial" charset="0"/>
                <a:buChar char="•"/>
              </a:pPr>
              <a:r>
                <a:rPr lang="en-US" dirty="0">
                  <a:solidFill>
                    <a:schemeClr val="bg1"/>
                  </a:solidFill>
                </a:rPr>
                <a:t>…</a:t>
              </a:r>
            </a:p>
          </p:txBody>
        </p:sp>
        <p:sp>
          <p:nvSpPr>
            <p:cNvPr id="8" name="Rounded Rectangle 7"/>
            <p:cNvSpPr/>
            <p:nvPr/>
          </p:nvSpPr>
          <p:spPr>
            <a:xfrm>
              <a:off x="6138250" y="1777537"/>
              <a:ext cx="4675074" cy="3799398"/>
            </a:xfrm>
            <a:prstGeom prst="roundRect">
              <a:avLst/>
            </a:prstGeom>
            <a:no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eaLnBrk="0" fontAlgn="ctr" hangingPunct="0">
                <a:spcBef>
                  <a:spcPct val="10000"/>
                </a:spcBef>
                <a:buSzPct val="180000"/>
              </a:pPr>
              <a:r>
                <a:rPr lang="en-US" sz="1200" b="1" noProof="1">
                  <a:solidFill>
                    <a:schemeClr val="bg1"/>
                  </a:solidFill>
                  <a:latin typeface="Lucida Console" pitchFamily="49" charset="0"/>
                </a:rPr>
                <a:t>int N = 1&lt;&lt;20;</a:t>
              </a:r>
            </a:p>
            <a:p>
              <a:pPr eaLnBrk="0" fontAlgn="ctr" hangingPunct="0">
                <a:spcBef>
                  <a:spcPct val="10000"/>
                </a:spcBef>
                <a:buSzPct val="180000"/>
              </a:pPr>
              <a:r>
                <a:rPr lang="en-US" sz="1200" b="1" noProof="1">
                  <a:solidFill>
                    <a:schemeClr val="bg1"/>
                  </a:solidFill>
                  <a:latin typeface="Lucida Console" pitchFamily="49" charset="0"/>
                </a:rPr>
                <a:t>float *x, *y</a:t>
              </a:r>
            </a:p>
            <a:p>
              <a:pPr eaLnBrk="0" fontAlgn="ctr" hangingPunct="0">
                <a:spcBef>
                  <a:spcPct val="10000"/>
                </a:spcBef>
                <a:buSzPct val="180000"/>
              </a:pPr>
              <a:r>
                <a:rPr lang="en-US" sz="1200" b="1" noProof="1">
                  <a:solidFill>
                    <a:schemeClr val="bg1"/>
                  </a:solidFill>
                  <a:latin typeface="Lucida Console" pitchFamily="49" charset="0"/>
                </a:rPr>
                <a:t>// Allocate &amp; Initialize X &amp; Y</a:t>
              </a:r>
            </a:p>
            <a:p>
              <a:pPr eaLnBrk="0" fontAlgn="ctr" hangingPunct="0">
                <a:spcBef>
                  <a:spcPct val="10000"/>
                </a:spcBef>
                <a:buSzPct val="180000"/>
              </a:pPr>
              <a:r>
                <a:rPr lang="en-US" sz="1200" b="1" noProof="1">
                  <a:solidFill>
                    <a:schemeClr val="bg1"/>
                  </a:solidFill>
                  <a:latin typeface="Lucida Console" pitchFamily="49" charset="0"/>
                </a:rPr>
                <a:t>...</a:t>
              </a:r>
            </a:p>
            <a:p>
              <a:pPr eaLnBrk="0" fontAlgn="ctr" hangingPunct="0">
                <a:spcBef>
                  <a:spcPct val="10000"/>
                </a:spcBef>
                <a:buSzPct val="180000"/>
                <a:defRPr/>
              </a:pPr>
              <a:endParaRPr lang="en-US" sz="1200" b="1" noProof="1">
                <a:solidFill>
                  <a:srgbClr val="73B900"/>
                </a:solidFill>
                <a:latin typeface="Lucida Console" pitchFamily="49" charset="0"/>
              </a:endParaRPr>
            </a:p>
            <a:p>
              <a:pPr eaLnBrk="0" fontAlgn="ctr" hangingPunct="0">
                <a:spcBef>
                  <a:spcPct val="10000"/>
                </a:spcBef>
                <a:buSzPct val="180000"/>
                <a:defRPr/>
              </a:pPr>
              <a:r>
                <a:rPr lang="en-US" sz="1200" b="1" noProof="1">
                  <a:solidFill>
                    <a:schemeClr val="accent1"/>
                  </a:solidFill>
                  <a:latin typeface="Lucida Console" pitchFamily="49" charset="0"/>
                </a:rPr>
                <a:t>cublasInit();</a:t>
              </a:r>
            </a:p>
            <a:p>
              <a:pPr eaLnBrk="0" fontAlgn="ctr" hangingPunct="0">
                <a:spcBef>
                  <a:spcPct val="10000"/>
                </a:spcBef>
                <a:buSzPct val="180000"/>
                <a:defRPr/>
              </a:pPr>
              <a:endParaRPr lang="en-US" sz="1200" b="1" noProof="1">
                <a:solidFill>
                  <a:schemeClr val="tx2">
                    <a:lumMod val="50000"/>
                  </a:schemeClr>
                </a:solidFill>
                <a:latin typeface="Lucida Console" pitchFamily="49" charset="0"/>
              </a:endParaRPr>
            </a:p>
            <a:p>
              <a:pPr eaLnBrk="0" fontAlgn="ctr" hangingPunct="0">
                <a:spcBef>
                  <a:spcPct val="10000"/>
                </a:spcBef>
                <a:buSzPct val="180000"/>
              </a:pPr>
              <a:r>
                <a:rPr lang="en-US" sz="1200" b="1" noProof="1">
                  <a:solidFill>
                    <a:schemeClr val="tx2">
                      <a:lumMod val="50000"/>
                    </a:schemeClr>
                  </a:solidFill>
                  <a:latin typeface="Lucida Console" pitchFamily="49" charset="0"/>
                </a:rPr>
                <a:t>#pragma acc data copyin(x[0:N]) copy(y[0:N])</a:t>
              </a:r>
            </a:p>
            <a:p>
              <a:pPr eaLnBrk="0" fontAlgn="ctr" hangingPunct="0">
                <a:spcBef>
                  <a:spcPct val="10000"/>
                </a:spcBef>
                <a:buSzPct val="180000"/>
              </a:pPr>
              <a:r>
                <a:rPr lang="en-US" sz="1200" b="1" noProof="1">
                  <a:solidFill>
                    <a:schemeClr val="tx2">
                      <a:lumMod val="50000"/>
                    </a:schemeClr>
                  </a:solidFill>
                  <a:latin typeface="Lucida Console" pitchFamily="49" charset="0"/>
                </a:rPr>
                <a:t>{</a:t>
              </a:r>
            </a:p>
            <a:p>
              <a:pPr eaLnBrk="0" fontAlgn="ctr" hangingPunct="0">
                <a:spcBef>
                  <a:spcPct val="10000"/>
                </a:spcBef>
                <a:buSzPct val="180000"/>
              </a:pPr>
              <a:r>
                <a:rPr lang="en-US" sz="1200" b="1" noProof="1">
                  <a:solidFill>
                    <a:srgbClr val="73B900"/>
                  </a:solidFill>
                  <a:latin typeface="Lucida Console" pitchFamily="49" charset="0"/>
                </a:rPr>
                <a:t>  </a:t>
              </a:r>
              <a:r>
                <a:rPr lang="en-US" sz="1200" b="1" noProof="1">
                  <a:solidFill>
                    <a:schemeClr val="tx2"/>
                  </a:solidFill>
                  <a:latin typeface="Lucida Console" pitchFamily="49" charset="0"/>
                </a:rPr>
                <a:t>#pragma acc host_data use_device(x,y)</a:t>
              </a:r>
            </a:p>
            <a:p>
              <a:pPr eaLnBrk="0" fontAlgn="ctr" hangingPunct="0">
                <a:spcBef>
                  <a:spcPct val="10000"/>
                </a:spcBef>
                <a:buSzPct val="180000"/>
              </a:pPr>
              <a:r>
                <a:rPr lang="en-US" sz="1200" b="1" noProof="1">
                  <a:solidFill>
                    <a:schemeClr val="tx2"/>
                  </a:solidFill>
                  <a:latin typeface="Lucida Console" pitchFamily="49" charset="0"/>
                </a:rPr>
                <a:t>  {</a:t>
              </a:r>
            </a:p>
            <a:p>
              <a:pPr eaLnBrk="0" fontAlgn="ctr" hangingPunct="0">
                <a:spcBef>
                  <a:spcPct val="10000"/>
                </a:spcBef>
                <a:buSzPct val="180000"/>
              </a:pPr>
              <a:r>
                <a:rPr lang="en-US" sz="1200" b="1" noProof="1">
                  <a:solidFill>
                    <a:srgbClr val="76B900"/>
                  </a:solidFill>
                  <a:latin typeface="Lucida Console" pitchFamily="49" charset="0"/>
                </a:rPr>
                <a:t>    </a:t>
              </a:r>
              <a:r>
                <a:rPr lang="en-US" sz="1200" b="1" noProof="1">
                  <a:latin typeface="Lucida Console" pitchFamily="49" charset="0"/>
                </a:rPr>
                <a:t>// Perform SAXPY on 1M elements</a:t>
              </a:r>
            </a:p>
            <a:p>
              <a:pPr eaLnBrk="0" hangingPunct="0">
                <a:buSzPct val="180000"/>
              </a:pPr>
              <a:r>
                <a:rPr lang="en-US" sz="1200" b="1" noProof="1">
                  <a:solidFill>
                    <a:srgbClr val="73B900"/>
                  </a:solidFill>
                  <a:latin typeface="Lucida Console" pitchFamily="49" charset="0"/>
                </a:rPr>
                <a:t>    </a:t>
              </a:r>
              <a:r>
                <a:rPr lang="en-US" sz="1200" b="1" noProof="1">
                  <a:solidFill>
                    <a:schemeClr val="accent1"/>
                  </a:solidFill>
                  <a:latin typeface="Lucida Console" pitchFamily="49" charset="0"/>
                </a:rPr>
                <a:t>cublasSaxpy(N, 2.0, x, 1, y, 1);</a:t>
              </a:r>
            </a:p>
            <a:p>
              <a:pPr eaLnBrk="0" fontAlgn="ctr" hangingPunct="0">
                <a:spcBef>
                  <a:spcPct val="10000"/>
                </a:spcBef>
                <a:buSzPct val="180000"/>
              </a:pPr>
              <a:r>
                <a:rPr lang="en-US" sz="1200" b="1" noProof="1">
                  <a:solidFill>
                    <a:schemeClr val="tx2"/>
                  </a:solidFill>
                  <a:latin typeface="Lucida Console" pitchFamily="49" charset="0"/>
                </a:rPr>
                <a:t>  }</a:t>
              </a:r>
            </a:p>
            <a:p>
              <a:pPr eaLnBrk="0" fontAlgn="ctr" hangingPunct="0">
                <a:spcBef>
                  <a:spcPct val="10000"/>
                </a:spcBef>
                <a:buSzPct val="180000"/>
              </a:pPr>
              <a:r>
                <a:rPr lang="en-US" sz="1200" b="1" noProof="1">
                  <a:solidFill>
                    <a:schemeClr val="tx2">
                      <a:lumMod val="50000"/>
                    </a:schemeClr>
                  </a:solidFill>
                  <a:latin typeface="Lucida Console" pitchFamily="49" charset="0"/>
                </a:rPr>
                <a:t>}</a:t>
              </a:r>
            </a:p>
            <a:p>
              <a:pPr eaLnBrk="0" fontAlgn="ctr" hangingPunct="0">
                <a:spcBef>
                  <a:spcPct val="10000"/>
                </a:spcBef>
                <a:buSzPct val="180000"/>
              </a:pPr>
              <a:endParaRPr lang="en-US" sz="1200" b="1" noProof="1">
                <a:solidFill>
                  <a:srgbClr val="73B900"/>
                </a:solidFill>
                <a:latin typeface="Lucida Console" pitchFamily="49" charset="0"/>
              </a:endParaRPr>
            </a:p>
            <a:p>
              <a:pPr eaLnBrk="0" fontAlgn="ctr" hangingPunct="0">
                <a:spcBef>
                  <a:spcPct val="10000"/>
                </a:spcBef>
                <a:buSzPct val="180000"/>
              </a:pPr>
              <a:r>
                <a:rPr lang="en-US" sz="1200" b="1" noProof="1">
                  <a:solidFill>
                    <a:schemeClr val="accent1"/>
                  </a:solidFill>
                  <a:latin typeface="Lucida Console" pitchFamily="49" charset="0"/>
                </a:rPr>
                <a:t>cublasShutdown();</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endParaRPr lang="en-US" sz="1200" b="1" noProof="1">
                <a:solidFill>
                  <a:schemeClr val="bg1"/>
                </a:solidFill>
                <a:latin typeface="Lucida Console" pitchFamily="49" charset="0"/>
              </a:endParaRPr>
            </a:p>
          </p:txBody>
        </p:sp>
      </p:grpSp>
    </p:spTree>
    <p:extLst>
      <p:ext uri="{BB962C8B-B14F-4D97-AF65-F5344CB8AC3E}">
        <p14:creationId xmlns:p14="http://schemas.microsoft.com/office/powerpoint/2010/main" val="4066709751"/>
      </p:ext>
    </p:extLst>
  </p:cSld>
  <p:clrMapOvr>
    <a:masterClrMapping/>
  </p:clrMapOvr>
  <mc:AlternateContent xmlns:mc="http://schemas.openxmlformats.org/markup-compatibility/2006" xmlns:p14="http://schemas.microsoft.com/office/powerpoint/2010/main">
    <mc:Choice Requires="p14">
      <p:transition spd="med" p14:dur="700" advTm="41012">
        <p:fade/>
      </p:transition>
    </mc:Choice>
    <mc:Fallback xmlns="">
      <p:transition spd="med" advTm="41012">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1" i="0" u="none" strike="noStrike" kern="1200" cap="none" spc="0" normalizeH="0" baseline="0" noProof="0" dirty="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#pragma </a:t>
            </a:r>
            <a:r>
              <a:rPr kumimoji="0" lang="en-US" sz="1300" b="1" i="0" u="none" strike="noStrike" kern="1200" cap="none" spc="0" normalizeH="0" baseline="0" noProof="0" dirty="0" err="1"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acc</a:t>
            </a:r>
            <a:r>
              <a:rPr kumimoji="0" lang="en-US" sz="1300" b="1" i="0" u="none" strike="noStrike" kern="1200" cap="none" spc="0" normalizeH="0" baseline="0" noProof="0" dirty="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1" i="0" u="none" strike="noStrike" kern="1200" cap="none" spc="0" normalizeH="0" baseline="0" noProof="0" dirty="0" err="1"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host_data</a:t>
            </a:r>
            <a:r>
              <a:rPr kumimoji="0" lang="en-US" sz="1300" b="1" i="0" u="none" strike="noStrike" kern="1200" cap="none" spc="0" normalizeH="0" baseline="0" noProof="0" dirty="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1" i="0" u="none" strike="noStrike" kern="1200" cap="none" spc="0" normalizeH="0" baseline="0" noProof="0" dirty="0" err="1"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use_device</a:t>
            </a:r>
            <a:r>
              <a:rPr kumimoji="0" lang="en-US" sz="1300" b="1" i="0" u="none" strike="noStrike" kern="1200" cap="none" spc="0" normalizeH="0" baseline="0" noProof="0" dirty="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 A ) {</a:t>
            </a: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385777" y="2138071"/>
            <a:ext cx="905475" cy="207697"/>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385778" y="2428029"/>
            <a:ext cx="689814"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5" name="Content Placeholder 2"/>
          <p:cNvSpPr txBox="1">
            <a:spLocks/>
          </p:cNvSpPr>
          <p:nvPr/>
        </p:nvSpPr>
        <p:spPr>
          <a:xfrm>
            <a:off x="1022166" y="354330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err="1" smtClean="0">
                <a:ln>
                  <a:noFill/>
                </a:ln>
                <a:solidFill>
                  <a:srgbClr val="4549F5"/>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A[(jend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MPI_FLOAT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de-DE"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6" name="Rectangle 245"/>
          <p:cNvSpPr/>
          <p:nvPr/>
        </p:nvSpPr>
        <p:spPr>
          <a:xfrm>
            <a:off x="7976856" y="2687263"/>
            <a:ext cx="1674885" cy="238220"/>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7" name="Rectangle 246"/>
          <p:cNvSpPr/>
          <p:nvPr/>
        </p:nvSpPr>
        <p:spPr>
          <a:xfrm>
            <a:off x="7976856" y="3885071"/>
            <a:ext cx="1674885"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68" name="Rectangle 267"/>
          <p:cNvSpPr/>
          <p:nvPr/>
        </p:nvSpPr>
        <p:spPr>
          <a:xfrm>
            <a:off x="7976856" y="1759469"/>
            <a:ext cx="1674886"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89" name="Rectangle 288"/>
          <p:cNvSpPr/>
          <p:nvPr/>
        </p:nvSpPr>
        <p:spPr>
          <a:xfrm>
            <a:off x="7972970" y="4924362"/>
            <a:ext cx="1675558" cy="270118"/>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cxnSp>
        <p:nvCxnSpPr>
          <p:cNvPr id="292" name="Curved Connector 291"/>
          <p:cNvCxnSpPr>
            <a:stCxn id="260" idx="6"/>
            <a:endCxn id="246" idx="3"/>
          </p:cNvCxnSpPr>
          <p:nvPr/>
        </p:nvCxnSpPr>
        <p:spPr>
          <a:xfrm flipH="1">
            <a:off x="9651741" y="1891465"/>
            <a:ext cx="3887" cy="914908"/>
          </a:xfrm>
          <a:prstGeom prst="curvedConnector3">
            <a:avLst>
              <a:gd name="adj1" fmla="val -5881142"/>
            </a:avLst>
          </a:prstGeom>
          <a:noFill/>
          <a:ln w="12700" cap="flat" cmpd="sng" algn="ctr">
            <a:solidFill>
              <a:srgbClr val="4549F5"/>
            </a:solidFill>
            <a:prstDash val="solid"/>
            <a:tailEnd type="triangle"/>
          </a:ln>
          <a:effectLst/>
        </p:spPr>
      </p:cxnSp>
      <p:cxnSp>
        <p:nvCxnSpPr>
          <p:cNvPr id="293" name="Curved Connector 292"/>
          <p:cNvCxnSpPr>
            <a:stCxn id="237" idx="6"/>
            <a:endCxn id="275" idx="6"/>
          </p:cNvCxnSpPr>
          <p:nvPr/>
        </p:nvCxnSpPr>
        <p:spPr>
          <a:xfrm flipH="1">
            <a:off x="9651742" y="4017067"/>
            <a:ext cx="3886" cy="1051410"/>
          </a:xfrm>
          <a:prstGeom prst="curvedConnector3">
            <a:avLst>
              <a:gd name="adj1" fmla="val -5882656"/>
            </a:avLst>
          </a:prstGeom>
          <a:noFill/>
          <a:ln w="12700" cap="flat" cmpd="sng" algn="ctr">
            <a:solidFill>
              <a:srgbClr val="4549F5"/>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6" name="TextBox 295"/>
          <p:cNvSpPr txBox="1"/>
          <p:nvPr/>
        </p:nvSpPr>
        <p:spPr>
          <a:xfrm>
            <a:off x="9580496" y="4461147"/>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7" name="TextBox 296"/>
          <p:cNvSpPr txBox="1"/>
          <p:nvPr/>
        </p:nvSpPr>
        <p:spPr>
          <a:xfrm>
            <a:off x="9586003" y="2243363"/>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8" name="Rectangle 297"/>
          <p:cNvSpPr/>
          <p:nvPr/>
        </p:nvSpPr>
        <p:spPr>
          <a:xfrm>
            <a:off x="2385777" y="4426110"/>
            <a:ext cx="1276411" cy="232477"/>
          </a:xfrm>
          <a:prstGeom prst="rect">
            <a:avLst/>
          </a:prstGeom>
          <a:noFill/>
          <a:ln w="25400" cap="flat" cmpd="sng" algn="ctr">
            <a:solidFill>
              <a:srgbClr val="7030A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99" name="Rectangle 298"/>
          <p:cNvSpPr/>
          <p:nvPr/>
        </p:nvSpPr>
        <p:spPr>
          <a:xfrm>
            <a:off x="2385777" y="4118000"/>
            <a:ext cx="1103882" cy="259435"/>
          </a:xfrm>
          <a:prstGeom prst="rect">
            <a:avLst/>
          </a:prstGeom>
          <a:noFill/>
          <a:ln w="25400" cap="flat" cmpd="sng" algn="ctr">
            <a:solidFill>
              <a:srgbClr val="FF0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Tree>
    <p:custDataLst>
      <p:tags r:id="rId1"/>
    </p:custDataLst>
    <p:extLst>
      <p:ext uri="{BB962C8B-B14F-4D97-AF65-F5344CB8AC3E}">
        <p14:creationId xmlns:p14="http://schemas.microsoft.com/office/powerpoint/2010/main" val="3884670658"/>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advTm="6837">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Example</a:t>
            </a:r>
            <a:r>
              <a:rPr lang="de-DE" dirty="0"/>
              <a:t>: Jacobi – Top/</a:t>
            </a:r>
            <a:r>
              <a:rPr lang="de-DE" dirty="0" err="1"/>
              <a:t>Bottom</a:t>
            </a:r>
            <a:r>
              <a:rPr lang="de-DE" dirty="0"/>
              <a:t> Halo</a:t>
            </a:r>
            <a:endParaRPr lang="en-US" dirty="0"/>
          </a:p>
        </p:txBody>
      </p:sp>
      <p:sp>
        <p:nvSpPr>
          <p:cNvPr id="202" name="Content Placeholder 2"/>
          <p:cNvSpPr txBox="1">
            <a:spLocks/>
          </p:cNvSpPr>
          <p:nvPr/>
        </p:nvSpPr>
        <p:spPr>
          <a:xfrm>
            <a:off x="1022166" y="125215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300" b="1" dirty="0">
                <a:solidFill>
                  <a:srgbClr val="804000"/>
                </a:solidFill>
                <a:highlight>
                  <a:srgbClr val="FFFFFF"/>
                </a:highlight>
                <a:latin typeface="Courier New" panose="02070309020205020404" pitchFamily="49" charset="0"/>
                <a:cs typeface="Courier New" panose="02070309020205020404" pitchFamily="49" charset="0"/>
              </a:rPr>
              <a:t>!$</a:t>
            </a:r>
            <a:r>
              <a:rPr lang="en-US" sz="1300" b="1" dirty="0" err="1">
                <a:solidFill>
                  <a:srgbClr val="804000"/>
                </a:solidFill>
                <a:highlight>
                  <a:srgbClr val="FFFFFF"/>
                </a:highlight>
                <a:latin typeface="Courier New" panose="02070309020205020404" pitchFamily="49" charset="0"/>
                <a:cs typeface="Courier New" panose="02070309020205020404" pitchFamily="49" charset="0"/>
              </a:rPr>
              <a:t>acc</a:t>
            </a:r>
            <a:r>
              <a:rPr lang="en-US" sz="1300" b="1" dirty="0">
                <a:solidFill>
                  <a:srgbClr val="804000"/>
                </a:solidFill>
                <a:highlight>
                  <a:srgbClr val="FFFFFF"/>
                </a:highlight>
                <a:latin typeface="Courier New" panose="02070309020205020404" pitchFamily="49" charset="0"/>
                <a:cs typeface="Courier New" panose="02070309020205020404" pitchFamily="49" charset="0"/>
              </a:rPr>
              <a:t> </a:t>
            </a:r>
            <a:r>
              <a:rPr lang="en-US" sz="1300" b="1" dirty="0" err="1">
                <a:solidFill>
                  <a:srgbClr val="804000"/>
                </a:solidFill>
                <a:highlight>
                  <a:srgbClr val="FFFFFF"/>
                </a:highlight>
                <a:latin typeface="Courier New" panose="02070309020205020404" pitchFamily="49" charset="0"/>
                <a:cs typeface="Courier New" panose="02070309020205020404" pitchFamily="49" charset="0"/>
              </a:rPr>
              <a:t>host_data</a:t>
            </a:r>
            <a:r>
              <a:rPr lang="en-US" sz="1300" b="1" dirty="0">
                <a:solidFill>
                  <a:srgbClr val="804000"/>
                </a:solidFill>
                <a:highlight>
                  <a:srgbClr val="FFFFFF"/>
                </a:highlight>
                <a:latin typeface="Courier New" panose="02070309020205020404" pitchFamily="49" charset="0"/>
                <a:cs typeface="Courier New" panose="02070309020205020404" pitchFamily="49" charset="0"/>
              </a:rPr>
              <a:t> </a:t>
            </a:r>
            <a:r>
              <a:rPr lang="en-US" sz="1300" b="1" dirty="0" err="1">
                <a:solidFill>
                  <a:srgbClr val="804000"/>
                </a:solidFill>
                <a:highlight>
                  <a:srgbClr val="FFFFFF"/>
                </a:highlight>
                <a:latin typeface="Courier New" panose="02070309020205020404" pitchFamily="49" charset="0"/>
                <a:cs typeface="Courier New" panose="02070309020205020404" pitchFamily="49" charset="0"/>
              </a:rPr>
              <a:t>use_device</a:t>
            </a:r>
            <a:r>
              <a:rPr lang="en-US" sz="1300" b="1" dirty="0">
                <a:solidFill>
                  <a:srgbClr val="804000"/>
                </a:solidFill>
                <a:highlight>
                  <a:srgbClr val="FFFFFF"/>
                </a:highlight>
                <a:latin typeface="Courier New" panose="02070309020205020404" pitchFamily="49" charset="0"/>
                <a:cs typeface="Courier New" panose="02070309020205020404" pitchFamily="49" charset="0"/>
              </a:rPr>
              <a:t>( A )</a:t>
            </a:r>
            <a:endParaRPr kumimoji="0" lang="en-US" sz="1300" b="0" i="0" u="none" strike="noStrike" kern="1200" cap="none" spc="0" normalizeH="0" baseline="0" noProof="0" dirty="0" smtClean="0">
              <a:ln>
                <a:noFill/>
              </a:ln>
              <a:solidFill>
                <a:srgbClr val="FF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lvl="0" indent="0">
              <a:buNone/>
              <a:defRPr/>
            </a:pPr>
            <a:r>
              <a:rPr lang="en-US" sz="1300" dirty="0">
                <a:solidFill>
                  <a:srgbClr val="FF0000"/>
                </a:solidFill>
                <a:highlight>
                  <a:srgbClr val="FFFFFF"/>
                </a:highlight>
                <a:latin typeface="Courier New" panose="02070309020205020404" pitchFamily="49" charset="0"/>
                <a:cs typeface="Courier New" panose="02070309020205020404" pitchFamily="49" charset="0"/>
              </a:rPr>
              <a:t>CALL </a:t>
            </a:r>
            <a:r>
              <a:rPr lang="en-US" sz="1300" dirty="0" err="1" smtClean="0">
                <a:solidFill>
                  <a:srgbClr val="FF0000"/>
                </a:solidFill>
                <a:highlight>
                  <a:srgbClr val="FFFFFF"/>
                </a:highlight>
                <a:latin typeface="Courier New" panose="02070309020205020404" pitchFamily="49" charset="0"/>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a</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1300" dirty="0" smtClean="0">
                <a:solidFill>
                  <a:srgbClr val="FF8000"/>
                </a:solidFill>
                <a:highlight>
                  <a:srgbClr val="FFFFFF"/>
                </a:highlight>
                <a:latin typeface="Courier New" panose="02070309020205020404" pitchFamily="49" charset="0"/>
                <a:cs typeface="Courier New" panose="02070309020205020404" pitchFamily="49" charset="0"/>
              </a:rPr>
              <a:t>1</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n</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lang="en-US" sz="1300" dirty="0">
                <a:solidFill>
                  <a:srgbClr val="000000"/>
                </a:solidFill>
                <a:highlight>
                  <a:srgbClr val="FFFFFF"/>
                </a:highlight>
                <a:latin typeface="Courier New" panose="02070309020205020404" pitchFamily="49" charset="0"/>
                <a:cs typeface="Courier New" panose="02070309020205020404" pitchFamily="49" charset="0"/>
              </a:rPr>
              <a:t>MPI_REAL</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lvl="0" indent="0">
              <a:buNone/>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a</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1300" dirty="0" smtClean="0">
                <a:solidFill>
                  <a:srgbClr val="FF8000"/>
                </a:solidFill>
                <a:highlight>
                  <a:srgbClr val="FFFFFF"/>
                </a:highlight>
                <a:latin typeface="Courier New" panose="02070309020205020404" pitchFamily="49" charset="0"/>
                <a:cs typeface="Courier New" panose="02070309020205020404" pitchFamily="49" charset="0"/>
              </a:rPr>
              <a:t>1</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,jend</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1300" dirty="0" smtClean="0">
                <a:solidFill>
                  <a:srgbClr val="FF8000"/>
                </a:solidFill>
                <a:highlight>
                  <a:srgbClr val="FFFFFF"/>
                </a:highlight>
                <a:latin typeface="Courier New" panose="02070309020205020404" pitchFamily="49" charset="0"/>
                <a:cs typeface="Courier New" panose="02070309020205020404" pitchFamily="49" charset="0"/>
              </a:rPr>
              <a:t>1</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n</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lang="en-US" sz="1300" dirty="0">
                <a:solidFill>
                  <a:srgbClr val="000000"/>
                </a:solidFill>
                <a:highlight>
                  <a:srgbClr val="FFFFFF"/>
                </a:highlight>
                <a:latin typeface="Courier New" panose="02070309020205020404" pitchFamily="49" charset="0"/>
                <a:cs typeface="Courier New" panose="02070309020205020404" pitchFamily="49" charset="0"/>
              </a:rPr>
              <a:t>MPI_REAL</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lvl="0" indent="0">
              <a:buNone/>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ierror</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1" i="0" u="none" strike="noStrike" kern="1200" cap="none" spc="0" normalizeH="0" baseline="0" noProof="0" dirty="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
        <p:nvSpPr>
          <p:cNvPr id="203" name="Rectangle 202"/>
          <p:cNvSpPr/>
          <p:nvPr/>
        </p:nvSpPr>
        <p:spPr>
          <a:xfrm>
            <a:off x="2839801" y="2154389"/>
            <a:ext cx="1174850" cy="207241"/>
          </a:xfrm>
          <a:prstGeom prst="rect">
            <a:avLst/>
          </a:prstGeom>
          <a:noFill/>
          <a:ln w="25400" cap="flat" cmpd="sng" algn="ctr">
            <a:solidFill>
              <a:srgbClr val="4549F5"/>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4" name="Rectangle 203"/>
          <p:cNvSpPr/>
          <p:nvPr/>
        </p:nvSpPr>
        <p:spPr>
          <a:xfrm>
            <a:off x="2839801" y="2436510"/>
            <a:ext cx="1174850" cy="215408"/>
          </a:xfrm>
          <a:prstGeom prst="rect">
            <a:avLst/>
          </a:prstGeom>
          <a:noFill/>
          <a:ln w="25400" cap="flat" cmpd="sng" algn="ctr">
            <a:solidFill>
              <a:srgbClr val="FFC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05" name="Content Placeholder 2"/>
          <p:cNvSpPr txBox="1">
            <a:spLocks/>
          </p:cNvSpPr>
          <p:nvPr/>
        </p:nvSpPr>
        <p:spPr>
          <a:xfrm>
            <a:off x="1022166" y="3543307"/>
            <a:ext cx="8851390"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300" dirty="0">
                <a:solidFill>
                  <a:srgbClr val="4549F5"/>
                </a:solidFill>
                <a:highlight>
                  <a:srgbClr val="FFFFFF"/>
                </a:highlight>
                <a:latin typeface="Courier New" panose="02070309020205020404" pitchFamily="49" charset="0"/>
                <a:cs typeface="Courier New" panose="02070309020205020404" pitchFamily="49" charset="0"/>
              </a:rPr>
              <a:t>CALL </a:t>
            </a:r>
            <a:r>
              <a:rPr lang="en-US" sz="1300" dirty="0" err="1" smtClean="0">
                <a:solidFill>
                  <a:srgbClr val="4549F5"/>
                </a:solidFill>
                <a:highlight>
                  <a:srgbClr val="FFFFFF"/>
                </a:highlight>
                <a:latin typeface="Courier New" panose="02070309020205020404" pitchFamily="49" charset="0"/>
                <a:cs typeface="Courier New" panose="02070309020205020404" pitchFamily="49" charset="0"/>
              </a:rPr>
              <a:t>MPI_Sendrecv</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lang="en-US" sz="1300" dirty="0">
                <a:solidFill>
                  <a:srgbClr val="000000"/>
                </a:solidFill>
                <a:highlight>
                  <a:srgbClr val="FFFFFF"/>
                </a:highlight>
                <a:latin typeface="Courier New" panose="02070309020205020404" pitchFamily="49" charset="0"/>
                <a:cs typeface="Courier New" panose="02070309020205020404" pitchFamily="49" charset="0"/>
              </a:rPr>
              <a:t>a</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r>
              <a:rPr lang="en-US" sz="1300" dirty="0">
                <a:solidFill>
                  <a:srgbClr val="FF8000"/>
                </a:solidFill>
                <a:highlight>
                  <a:srgbClr val="FFFFFF"/>
                </a:highlight>
                <a:latin typeface="Courier New" panose="02070309020205020404" pitchFamily="49" charset="0"/>
                <a:cs typeface="Courier New" panose="02070309020205020404" pitchFamily="49" charset="0"/>
              </a:rPr>
              <a:t>1</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0" i="0" u="none" strike="noStrike" kern="1200" cap="none" spc="0" normalizeH="0" baseline="0" noProof="0" dirty="0" err="1"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jend</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n</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MPI_REAL</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bottom</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p>
          <a:p>
            <a:pPr marL="0" lvl="0" indent="0">
              <a:buNone/>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1300" dirty="0">
                <a:solidFill>
                  <a:srgbClr val="FF8000"/>
                </a:solidFill>
                <a:highlight>
                  <a:srgbClr val="FFFFFF"/>
                </a:highlight>
                <a:latin typeface="Courier New" panose="02070309020205020404" pitchFamily="49" charset="0"/>
                <a:cs typeface="Courier New" panose="02070309020205020404" pitchFamily="49" charset="0"/>
              </a:rPr>
              <a:t>1</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jstart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1</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n</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MPI_REAL</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top</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FF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0</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lvl="0" indent="0">
              <a:buNone/>
              <a:defRPr/>
            </a:pP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MPI_COMM_WORLD</a:t>
            </a:r>
            <a:r>
              <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en-US" sz="1300" b="0" i="0" u="none" strike="noStrike" kern="1200" cap="none" spc="0" normalizeH="0" baseline="0" noProof="0" dirty="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MPI_STATUS_IGNORE</a:t>
            </a:r>
            <a:r>
              <a:rPr lang="en-US" sz="13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13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1300" dirty="0" err="1">
                <a:solidFill>
                  <a:srgbClr val="000000"/>
                </a:solidFill>
                <a:highlight>
                  <a:srgbClr val="FFFFFF"/>
                </a:highlight>
                <a:latin typeface="Courier New" panose="02070309020205020404" pitchFamily="49" charset="0"/>
                <a:cs typeface="Courier New" panose="02070309020205020404" pitchFamily="49" charset="0"/>
              </a:rPr>
              <a:t>ierror</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endParaRPr kumimoji="0" lang="en-US" sz="1300" b="1" i="0" u="none" strike="noStrike" kern="1200" cap="none" spc="0" normalizeH="0" baseline="0" noProof="0" dirty="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lvl="0" indent="0">
              <a:buNone/>
              <a:defRPr/>
            </a:pPr>
            <a:r>
              <a:rPr lang="de-DE" sz="1300" b="1" dirty="0" smtClean="0">
                <a:solidFill>
                  <a:srgbClr val="804000"/>
                </a:solidFill>
                <a:highlight>
                  <a:srgbClr val="FFFFFF"/>
                </a:highlight>
                <a:latin typeface="Courier New" panose="02070309020205020404" pitchFamily="49" charset="0"/>
                <a:cs typeface="Courier New" panose="02070309020205020404" pitchFamily="49" charset="0"/>
              </a:rPr>
              <a:t>!$</a:t>
            </a:r>
            <a:r>
              <a:rPr lang="de-DE" sz="1300" b="1" dirty="0" err="1" smtClean="0">
                <a:solidFill>
                  <a:srgbClr val="804000"/>
                </a:solidFill>
                <a:highlight>
                  <a:srgbClr val="FFFFFF"/>
                </a:highlight>
                <a:latin typeface="Courier New" panose="02070309020205020404" pitchFamily="49" charset="0"/>
                <a:cs typeface="Courier New" panose="02070309020205020404" pitchFamily="49" charset="0"/>
              </a:rPr>
              <a:t>acc</a:t>
            </a:r>
            <a:r>
              <a:rPr lang="de-DE" sz="1300" b="1" dirty="0" smtClean="0">
                <a:solidFill>
                  <a:srgbClr val="804000"/>
                </a:solidFill>
                <a:highlight>
                  <a:srgbClr val="FFFFFF"/>
                </a:highlight>
                <a:latin typeface="Courier New" panose="02070309020205020404" pitchFamily="49" charset="0"/>
                <a:cs typeface="Courier New" panose="02070309020205020404" pitchFamily="49" charset="0"/>
              </a:rPr>
              <a:t> end </a:t>
            </a:r>
            <a:r>
              <a:rPr lang="de-DE" sz="1300" b="1" dirty="0" err="1" smtClean="0">
                <a:solidFill>
                  <a:srgbClr val="804000"/>
                </a:solidFill>
                <a:highlight>
                  <a:srgbClr val="FFFFFF"/>
                </a:highlight>
                <a:latin typeface="Courier New" panose="02070309020205020404" pitchFamily="49" charset="0"/>
                <a:cs typeface="Courier New" panose="02070309020205020404" pitchFamily="49" charset="0"/>
              </a:rPr>
              <a:t>host_data</a:t>
            </a: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grpSp>
        <p:nvGrpSpPr>
          <p:cNvPr id="206" name="Group 205"/>
          <p:cNvGrpSpPr/>
          <p:nvPr/>
        </p:nvGrpSpPr>
        <p:grpSpPr>
          <a:xfrm>
            <a:off x="7978799" y="2723378"/>
            <a:ext cx="1676829" cy="819929"/>
            <a:chOff x="7774324" y="4210208"/>
            <a:chExt cx="1676829" cy="819929"/>
          </a:xfrm>
        </p:grpSpPr>
        <p:sp>
          <p:nvSpPr>
            <p:cNvPr id="207" name="Oval 206"/>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8" name="Oval 207"/>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09" name="Oval 208"/>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1" name="Oval 210"/>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2" name="Oval 211"/>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3" name="Oval 212"/>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5" name="Oval 214"/>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6" name="Oval 215"/>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7" name="Oval 216"/>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8" name="Oval 217"/>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1" name="Oval 220"/>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2" name="Oval 221"/>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Oval 222"/>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Oval 223"/>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grpSp>
        <p:nvGrpSpPr>
          <p:cNvPr id="225" name="Group 224"/>
          <p:cNvGrpSpPr/>
          <p:nvPr/>
        </p:nvGrpSpPr>
        <p:grpSpPr>
          <a:xfrm>
            <a:off x="7978799" y="3618187"/>
            <a:ext cx="1676829" cy="819929"/>
            <a:chOff x="5582093" y="2743200"/>
            <a:chExt cx="1397358" cy="683274"/>
          </a:xfrm>
        </p:grpSpPr>
        <p:sp>
          <p:nvSpPr>
            <p:cNvPr id="226" name="Oval 225"/>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7" name="Oval 226"/>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8" name="Oval 227"/>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2" name="Oval 231"/>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5" name="Oval 234"/>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6" name="Oval 235"/>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7" name="Oval 236"/>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8" name="Oval 237"/>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9" name="Oval 238"/>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0" name="Oval 239"/>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1" name="Oval 240"/>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2" name="Oval 241"/>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44" name="Rectangle 243"/>
          <p:cNvSpPr/>
          <p:nvPr/>
        </p:nvSpPr>
        <p:spPr>
          <a:xfrm>
            <a:off x="7976856" y="2990635"/>
            <a:ext cx="1674885" cy="271520"/>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5" name="Rectangle 244"/>
          <p:cNvSpPr/>
          <p:nvPr/>
        </p:nvSpPr>
        <p:spPr>
          <a:xfrm>
            <a:off x="7976856" y="4181519"/>
            <a:ext cx="1674885" cy="278176"/>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6" name="Rectangle 245"/>
          <p:cNvSpPr/>
          <p:nvPr/>
        </p:nvSpPr>
        <p:spPr>
          <a:xfrm>
            <a:off x="7976856" y="2687263"/>
            <a:ext cx="1674885" cy="238220"/>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47" name="Rectangle 246"/>
          <p:cNvSpPr/>
          <p:nvPr/>
        </p:nvSpPr>
        <p:spPr>
          <a:xfrm>
            <a:off x="7976856" y="3885071"/>
            <a:ext cx="1674885"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48" name="Group 247"/>
          <p:cNvGrpSpPr/>
          <p:nvPr/>
        </p:nvGrpSpPr>
        <p:grpSpPr>
          <a:xfrm>
            <a:off x="7978799" y="1492585"/>
            <a:ext cx="1676829" cy="819929"/>
            <a:chOff x="5582093" y="2743200"/>
            <a:chExt cx="1397358" cy="683274"/>
          </a:xfrm>
        </p:grpSpPr>
        <p:sp>
          <p:nvSpPr>
            <p:cNvPr id="249" name="Oval 248"/>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0" name="Oval 249"/>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4" name="Oval 253"/>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6" name="Oval 255"/>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8" name="Oval 257"/>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9" name="Oval 258"/>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0" name="Oval 259"/>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1" name="Oval 260"/>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2" name="Oval 261"/>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4" name="Oval 263"/>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5" name="Oval 264"/>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6" name="Oval 265"/>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67" name="Rectangle 266"/>
          <p:cNvSpPr/>
          <p:nvPr/>
        </p:nvSpPr>
        <p:spPr>
          <a:xfrm>
            <a:off x="7976856" y="2055918"/>
            <a:ext cx="1674886" cy="238594"/>
          </a:xfrm>
          <a:prstGeom prst="rect">
            <a:avLst/>
          </a:prstGeom>
          <a:noFill/>
          <a:ln w="25400" cap="flat" cmpd="sng" algn="ctr">
            <a:solidFill>
              <a:srgbClr val="FFC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68" name="Rectangle 267"/>
          <p:cNvSpPr/>
          <p:nvPr/>
        </p:nvSpPr>
        <p:spPr>
          <a:xfrm>
            <a:off x="7976856" y="1759469"/>
            <a:ext cx="1674886" cy="270118"/>
          </a:xfrm>
          <a:prstGeom prst="rect">
            <a:avLst/>
          </a:prstGeom>
          <a:noFill/>
          <a:ln w="25400" cap="flat" cmpd="sng" algn="ctr">
            <a:solidFill>
              <a:srgbClr val="FF000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grpSp>
        <p:nvGrpSpPr>
          <p:cNvPr id="269" name="Group 268"/>
          <p:cNvGrpSpPr/>
          <p:nvPr/>
        </p:nvGrpSpPr>
        <p:grpSpPr>
          <a:xfrm>
            <a:off x="7976856" y="4960477"/>
            <a:ext cx="1676829" cy="819929"/>
            <a:chOff x="7774324" y="4210208"/>
            <a:chExt cx="1676829" cy="819929"/>
          </a:xfrm>
        </p:grpSpPr>
        <p:sp>
          <p:nvSpPr>
            <p:cNvPr id="270" name="Oval 269"/>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dirty="0" smtClean="0">
                <a:solidFill>
                  <a:srgbClr val="808080"/>
                </a:solidFill>
                <a:latin typeface="Trebuchet MS"/>
              </a:endParaRPr>
            </a:p>
          </p:txBody>
        </p:sp>
        <p:sp>
          <p:nvSpPr>
            <p:cNvPr id="272" name="Oval 271"/>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3" name="Oval 272"/>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4" name="Oval 273"/>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8" name="Oval 277"/>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9" name="Oval 278"/>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Oval 279"/>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Oval 280"/>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2" name="Oval 281"/>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83" name="Oval 282"/>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Oval 283"/>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Oval 284"/>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Oval 285"/>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7" name="Oval 286"/>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sp>
        <p:nvSpPr>
          <p:cNvPr id="288" name="Rectangle 287"/>
          <p:cNvSpPr/>
          <p:nvPr/>
        </p:nvSpPr>
        <p:spPr>
          <a:xfrm>
            <a:off x="7972970" y="5227734"/>
            <a:ext cx="1675558" cy="239623"/>
          </a:xfrm>
          <a:prstGeom prst="rect">
            <a:avLst/>
          </a:prstGeom>
          <a:noFill/>
          <a:ln w="25400" cap="flat" cmpd="sng" algn="ctr">
            <a:solidFill>
              <a:srgbClr val="4549F5"/>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89" name="Rectangle 288"/>
          <p:cNvSpPr/>
          <p:nvPr/>
        </p:nvSpPr>
        <p:spPr>
          <a:xfrm>
            <a:off x="7972970" y="4924362"/>
            <a:ext cx="1675558" cy="270118"/>
          </a:xfrm>
          <a:prstGeom prst="rect">
            <a:avLst/>
          </a:prstGeom>
          <a:noFill/>
          <a:ln w="25400" cap="flat" cmpd="sng" algn="ctr">
            <a:solidFill>
              <a:srgbClr val="7030A0"/>
            </a:solidFill>
            <a:prstDash val="solid"/>
          </a:ln>
          <a:effectLst/>
        </p:spPr>
        <p:txBody>
          <a:bodyPr rtlCol="0" anchor="ctr"/>
          <a:lstStyle/>
          <a:p>
            <a:pPr algn="ctr" defTabSz="914400" fontAlgn="auto">
              <a:spcBef>
                <a:spcPts val="0"/>
              </a:spcBef>
              <a:spcAft>
                <a:spcPts val="0"/>
              </a:spcAft>
              <a:defRPr/>
            </a:pPr>
            <a:endParaRPr lang="en-US" kern="0" smtClean="0">
              <a:solidFill>
                <a:prstClr val="black"/>
              </a:solidFill>
              <a:latin typeface="Trebuchet MS"/>
            </a:endParaRPr>
          </a:p>
        </p:txBody>
      </p:sp>
      <p:cxnSp>
        <p:nvCxnSpPr>
          <p:cNvPr id="290" name="Curved Connector 289"/>
          <p:cNvCxnSpPr>
            <a:stCxn id="244" idx="1"/>
            <a:endCxn id="267" idx="1"/>
          </p:cNvCxnSpPr>
          <p:nvPr/>
        </p:nvCxnSpPr>
        <p:spPr>
          <a:xfrm rot="10800000">
            <a:off x="7976856" y="2175215"/>
            <a:ext cx="12700" cy="951180"/>
          </a:xfrm>
          <a:prstGeom prst="curvedConnector3">
            <a:avLst>
              <a:gd name="adj1" fmla="val 1800000"/>
            </a:avLst>
          </a:prstGeom>
          <a:noFill/>
          <a:ln w="12700" cap="flat" cmpd="sng" algn="ctr">
            <a:solidFill>
              <a:srgbClr val="FF0000"/>
            </a:solidFill>
            <a:prstDash val="solid"/>
            <a:tailEnd type="triangle"/>
          </a:ln>
          <a:effectLst/>
        </p:spPr>
      </p:cxnSp>
      <p:cxnSp>
        <p:nvCxnSpPr>
          <p:cNvPr id="291" name="Curved Connector 290"/>
          <p:cNvCxnSpPr>
            <a:stCxn id="288" idx="1"/>
            <a:endCxn id="245" idx="1"/>
          </p:cNvCxnSpPr>
          <p:nvPr/>
        </p:nvCxnSpPr>
        <p:spPr>
          <a:xfrm rot="10800000" flipH="1">
            <a:off x="7972970" y="4320608"/>
            <a:ext cx="3886" cy="1026939"/>
          </a:xfrm>
          <a:prstGeom prst="curvedConnector3">
            <a:avLst>
              <a:gd name="adj1" fmla="val -5882656"/>
            </a:avLst>
          </a:prstGeom>
          <a:noFill/>
          <a:ln w="12700" cap="flat" cmpd="sng" algn="ctr">
            <a:solidFill>
              <a:srgbClr val="FF0000"/>
            </a:solidFill>
            <a:prstDash val="solid"/>
            <a:tailEnd type="triangle"/>
          </a:ln>
          <a:effectLst/>
        </p:spPr>
      </p:cxnSp>
      <p:cxnSp>
        <p:nvCxnSpPr>
          <p:cNvPr id="292" name="Curved Connector 291"/>
          <p:cNvCxnSpPr>
            <a:stCxn id="260" idx="6"/>
            <a:endCxn id="246" idx="3"/>
          </p:cNvCxnSpPr>
          <p:nvPr/>
        </p:nvCxnSpPr>
        <p:spPr>
          <a:xfrm flipH="1">
            <a:off x="9651741" y="1891465"/>
            <a:ext cx="3887" cy="914908"/>
          </a:xfrm>
          <a:prstGeom prst="curvedConnector3">
            <a:avLst>
              <a:gd name="adj1" fmla="val -5881142"/>
            </a:avLst>
          </a:prstGeom>
          <a:noFill/>
          <a:ln w="12700" cap="flat" cmpd="sng" algn="ctr">
            <a:solidFill>
              <a:srgbClr val="4549F5"/>
            </a:solidFill>
            <a:prstDash val="solid"/>
            <a:tailEnd type="triangle"/>
          </a:ln>
          <a:effectLst/>
        </p:spPr>
      </p:cxnSp>
      <p:cxnSp>
        <p:nvCxnSpPr>
          <p:cNvPr id="293" name="Curved Connector 292"/>
          <p:cNvCxnSpPr>
            <a:stCxn id="237" idx="6"/>
            <a:endCxn id="275" idx="6"/>
          </p:cNvCxnSpPr>
          <p:nvPr/>
        </p:nvCxnSpPr>
        <p:spPr>
          <a:xfrm flipH="1">
            <a:off x="9651742" y="4017067"/>
            <a:ext cx="3886" cy="1051410"/>
          </a:xfrm>
          <a:prstGeom prst="curvedConnector3">
            <a:avLst>
              <a:gd name="adj1" fmla="val -5882656"/>
            </a:avLst>
          </a:prstGeom>
          <a:noFill/>
          <a:ln w="12700" cap="flat" cmpd="sng" algn="ctr">
            <a:solidFill>
              <a:srgbClr val="4549F5"/>
            </a:solidFill>
            <a:prstDash val="solid"/>
            <a:tailEnd type="triangle"/>
          </a:ln>
          <a:effectLst/>
        </p:spPr>
      </p:cxnSp>
      <p:sp>
        <p:nvSpPr>
          <p:cNvPr id="294" name="TextBox 293"/>
          <p:cNvSpPr txBox="1"/>
          <p:nvPr/>
        </p:nvSpPr>
        <p:spPr>
          <a:xfrm>
            <a:off x="7919333" y="2437938"/>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5" name="TextBox 294"/>
          <p:cNvSpPr txBox="1"/>
          <p:nvPr/>
        </p:nvSpPr>
        <p:spPr>
          <a:xfrm>
            <a:off x="7919333" y="4605910"/>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296" name="TextBox 295"/>
          <p:cNvSpPr txBox="1"/>
          <p:nvPr/>
        </p:nvSpPr>
        <p:spPr>
          <a:xfrm>
            <a:off x="9580496" y="4461147"/>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7" name="TextBox 296"/>
          <p:cNvSpPr txBox="1"/>
          <p:nvPr/>
        </p:nvSpPr>
        <p:spPr>
          <a:xfrm>
            <a:off x="9586003" y="2243363"/>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298" name="Rectangle 297"/>
          <p:cNvSpPr/>
          <p:nvPr/>
        </p:nvSpPr>
        <p:spPr>
          <a:xfrm>
            <a:off x="2839801" y="4420303"/>
            <a:ext cx="1331605" cy="232477"/>
          </a:xfrm>
          <a:prstGeom prst="rect">
            <a:avLst/>
          </a:prstGeom>
          <a:noFill/>
          <a:ln w="25400" cap="flat" cmpd="sng" algn="ctr">
            <a:solidFill>
              <a:srgbClr val="7030A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
        <p:nvSpPr>
          <p:cNvPr id="299" name="Rectangle 298"/>
          <p:cNvSpPr/>
          <p:nvPr/>
        </p:nvSpPr>
        <p:spPr>
          <a:xfrm>
            <a:off x="2839801" y="4134238"/>
            <a:ext cx="939719" cy="259435"/>
          </a:xfrm>
          <a:prstGeom prst="rect">
            <a:avLst/>
          </a:prstGeom>
          <a:noFill/>
          <a:ln w="25400" cap="flat" cmpd="sng" algn="ctr">
            <a:solidFill>
              <a:srgbClr val="FF0000"/>
            </a:solidFill>
            <a:prstDash val="solid"/>
          </a:ln>
          <a:effectLst/>
        </p:spPr>
        <p:txBody>
          <a:bodyPr lIns="82296" tIns="41148" rIns="82296" bIns="41148" rtlCol="0" anchor="ctr"/>
          <a:lstStyle/>
          <a:p>
            <a:pPr algn="ctr" defTabSz="914400" fontAlgn="auto">
              <a:spcBef>
                <a:spcPts val="0"/>
              </a:spcBef>
              <a:spcAft>
                <a:spcPts val="0"/>
              </a:spcAft>
              <a:defRPr/>
            </a:pPr>
            <a:endParaRPr lang="en-US" kern="0" smtClean="0">
              <a:solidFill>
                <a:prstClr val="black"/>
              </a:solidFill>
              <a:latin typeface="Trebuchet MS"/>
            </a:endParaRPr>
          </a:p>
        </p:txBody>
      </p:sp>
    </p:spTree>
    <p:custDataLst>
      <p:tags r:id="rId1"/>
    </p:custDataLst>
    <p:extLst>
      <p:ext uri="{BB962C8B-B14F-4D97-AF65-F5344CB8AC3E}">
        <p14:creationId xmlns:p14="http://schemas.microsoft.com/office/powerpoint/2010/main" val="460619265"/>
      </p:ext>
    </p:extLst>
  </p:cSld>
  <p:clrMapOvr>
    <a:masterClrMapping/>
  </p:clrMapOvr>
  <mc:AlternateContent xmlns:mc="http://schemas.openxmlformats.org/markup-compatibility/2006" xmlns:p14="http://schemas.microsoft.com/office/powerpoint/2010/main">
    <mc:Choice Requires="p14">
      <p:transition spd="med" p14:dur="700" advTm="6837">
        <p:fade/>
      </p:transition>
    </mc:Choice>
    <mc:Fallback xmlns="">
      <p:transition spd="med" advTm="6837">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Scalability Metrics For Success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Serial Time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𝑠</m:t>
                        </m:r>
                      </m:sub>
                    </m:sSub>
                  </m:oMath>
                </a14:m>
                <a:r>
                  <a:rPr lang="en-US" dirty="0" smtClean="0"/>
                  <a:t>: How </a:t>
                </a:r>
                <a:r>
                  <a:rPr lang="en-US" dirty="0"/>
                  <a:t>long it takes to run the problem with a single process</a:t>
                </a:r>
              </a:p>
              <a:p>
                <a:r>
                  <a:rPr lang="en-US" dirty="0"/>
                  <a:t>Parallel </a:t>
                </a:r>
                <a:r>
                  <a:rPr lang="en-US" dirty="0" smtClean="0"/>
                  <a:t>Time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𝑝</m:t>
                        </m:r>
                      </m:sub>
                    </m:sSub>
                  </m:oMath>
                </a14:m>
                <a:r>
                  <a:rPr lang="en-US" dirty="0" smtClean="0"/>
                  <a:t>: How </a:t>
                </a:r>
                <a:r>
                  <a:rPr lang="en-US" dirty="0"/>
                  <a:t>long it takes to run the problem with multiple processes</a:t>
                </a:r>
              </a:p>
              <a:p>
                <a:r>
                  <a:rPr lang="en-US" dirty="0"/>
                  <a:t>Number of </a:t>
                </a:r>
                <a:r>
                  <a:rPr lang="en-US" dirty="0" smtClean="0"/>
                  <a:t>Processes </a:t>
                </a:r>
                <a14:m>
                  <m:oMath xmlns:m="http://schemas.openxmlformats.org/officeDocument/2006/math">
                    <m:r>
                      <a:rPr lang="de-DE" i="1">
                        <a:latin typeface="Cambria Math" panose="02040503050406030204" pitchFamily="18" charset="0"/>
                      </a:rPr>
                      <m:t>𝑃</m:t>
                    </m:r>
                  </m:oMath>
                </a14:m>
                <a:r>
                  <a:rPr lang="en-US" dirty="0" smtClean="0"/>
                  <a:t>: The number of Processes operating on the task at hand</a:t>
                </a:r>
              </a:p>
              <a:p>
                <a:r>
                  <a:rPr lang="en-US" dirty="0" smtClean="0"/>
                  <a:t>Speedup </a:t>
                </a:r>
                <a14:m>
                  <m:oMath xmlns:m="http://schemas.openxmlformats.org/officeDocument/2006/math">
                    <m:r>
                      <a:rPr lang="de-DE" i="1">
                        <a:latin typeface="Cambria Math" panose="02040503050406030204" pitchFamily="18" charset="0"/>
                      </a:rPr>
                      <m:t>𝑆</m:t>
                    </m:r>
                    <m:r>
                      <a:rPr lang="de-DE" i="1">
                        <a:latin typeface="Cambria Math" panose="02040503050406030204" pitchFamily="18" charset="0"/>
                      </a:rPr>
                      <m:t>=</m:t>
                    </m:r>
                    <m:f>
                      <m:fPr>
                        <m:ctrlPr>
                          <a:rPr lang="de-DE" i="1">
                            <a:latin typeface="Cambria Math" panose="02040503050406030204" pitchFamily="18" charset="0"/>
                          </a:rPr>
                        </m:ctrlPr>
                      </m:fPr>
                      <m:num>
                        <m:sSub>
                          <m:sSubPr>
                            <m:ctrlPr>
                              <a:rPr lang="en-US"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𝑠</m:t>
                            </m:r>
                          </m:sub>
                        </m:sSub>
                      </m:num>
                      <m:den>
                        <m:sSub>
                          <m:sSubPr>
                            <m:ctrlPr>
                              <a:rPr lang="en-US"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𝑝</m:t>
                            </m:r>
                          </m:sub>
                        </m:sSub>
                      </m:den>
                    </m:f>
                  </m:oMath>
                </a14:m>
                <a:r>
                  <a:rPr lang="en-US" dirty="0" smtClean="0"/>
                  <a:t>: How </a:t>
                </a:r>
                <a:r>
                  <a:rPr lang="en-US" dirty="0"/>
                  <a:t>much faster is the parallel version vs. serial. (optimal is </a:t>
                </a:r>
                <a14:m>
                  <m:oMath xmlns:m="http://schemas.openxmlformats.org/officeDocument/2006/math">
                    <m:r>
                      <a:rPr lang="de-DE" i="1">
                        <a:latin typeface="Cambria Math" panose="02040503050406030204" pitchFamily="18" charset="0"/>
                      </a:rPr>
                      <m:t>𝑃</m:t>
                    </m:r>
                  </m:oMath>
                </a14:m>
                <a:r>
                  <a:rPr lang="en-US" dirty="0"/>
                  <a:t>)</a:t>
                </a:r>
              </a:p>
              <a:p>
                <a:r>
                  <a:rPr lang="en-US" dirty="0" smtClean="0"/>
                  <a:t>Efficiency </a:t>
                </a:r>
                <a14:m>
                  <m:oMath xmlns:m="http://schemas.openxmlformats.org/officeDocument/2006/math">
                    <m:r>
                      <a:rPr lang="de-DE" i="1">
                        <a:latin typeface="Cambria Math" panose="02040503050406030204" pitchFamily="18" charset="0"/>
                      </a:rPr>
                      <m:t>𝐸</m:t>
                    </m:r>
                    <m:r>
                      <a:rPr lang="de-DE" i="1">
                        <a:latin typeface="Cambria Math" panose="02040503050406030204" pitchFamily="18" charset="0"/>
                      </a:rPr>
                      <m:t>= </m:t>
                    </m:r>
                    <m:f>
                      <m:fPr>
                        <m:ctrlPr>
                          <a:rPr lang="de-DE" i="1">
                            <a:latin typeface="Cambria Math" panose="02040503050406030204" pitchFamily="18" charset="0"/>
                          </a:rPr>
                        </m:ctrlPr>
                      </m:fPr>
                      <m:num>
                        <m:r>
                          <a:rPr lang="de-DE" i="1">
                            <a:latin typeface="Cambria Math" panose="02040503050406030204" pitchFamily="18" charset="0"/>
                          </a:rPr>
                          <m:t>𝑆</m:t>
                        </m:r>
                      </m:num>
                      <m:den>
                        <m:r>
                          <a:rPr lang="de-DE" i="1">
                            <a:latin typeface="Cambria Math" panose="02040503050406030204" pitchFamily="18" charset="0"/>
                          </a:rPr>
                          <m:t>𝑃</m:t>
                        </m:r>
                      </m:den>
                    </m:f>
                  </m:oMath>
                </a14:m>
                <a:r>
                  <a:rPr lang="en-US" dirty="0" smtClean="0"/>
                  <a:t>: How </a:t>
                </a:r>
                <a:r>
                  <a:rPr lang="en-US" dirty="0"/>
                  <a:t>efficient are the processors used (optimal is </a:t>
                </a:r>
                <a14:m>
                  <m:oMath xmlns:m="http://schemas.openxmlformats.org/officeDocument/2006/math">
                    <m:r>
                      <a:rPr lang="de-DE" i="1">
                        <a:latin typeface="Cambria Math" panose="02040503050406030204" pitchFamily="18" charset="0"/>
                      </a:rPr>
                      <m:t>1</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74" t="-1967"/>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8931406"/>
      </p:ext>
    </p:extLst>
  </p:cSld>
  <p:clrMapOvr>
    <a:masterClrMapping/>
  </p:clrMapOvr>
  <mc:AlternateContent xmlns:mc="http://schemas.openxmlformats.org/markup-compatibility/2006" xmlns:p14="http://schemas.microsoft.com/office/powerpoint/2010/main">
    <mc:Choice Requires="p14">
      <p:transition spd="med" p14:dur="700" advTm="99965">
        <p:fade/>
      </p:transition>
    </mc:Choice>
    <mc:Fallback xmlns="">
      <p:transition spd="med" advTm="99965">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Step 2</a:t>
            </a:r>
            <a:r>
              <a:rPr lang="en-US" dirty="0"/>
              <a:t>: Results</a:t>
            </a:r>
          </a:p>
        </p:txBody>
      </p:sp>
      <p:pic>
        <p:nvPicPr>
          <p:cNvPr id="7" name="Picture 6"/>
          <p:cNvPicPr>
            <a:picLocks noChangeAspect="1"/>
          </p:cNvPicPr>
          <p:nvPr/>
        </p:nvPicPr>
        <p:blipFill>
          <a:blip r:embed="rId3"/>
          <a:stretch>
            <a:fillRect/>
          </a:stretch>
        </p:blipFill>
        <p:spPr>
          <a:xfrm>
            <a:off x="1591533" y="1319860"/>
            <a:ext cx="7648575" cy="4800600"/>
          </a:xfrm>
          <a:prstGeom prst="rect">
            <a:avLst/>
          </a:prstGeom>
        </p:spPr>
      </p:pic>
      <p:sp>
        <p:nvSpPr>
          <p:cNvPr id="8" name="Rectangle 7"/>
          <p:cNvSpPr/>
          <p:nvPr/>
        </p:nvSpPr>
        <p:spPr>
          <a:xfrm>
            <a:off x="5444740" y="5683706"/>
            <a:ext cx="3140015" cy="258792"/>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Tree>
    <p:custDataLst>
      <p:tags r:id="rId1"/>
    </p:custDataLst>
    <p:extLst>
      <p:ext uri="{BB962C8B-B14F-4D97-AF65-F5344CB8AC3E}">
        <p14:creationId xmlns:p14="http://schemas.microsoft.com/office/powerpoint/2010/main" val="2677057629"/>
      </p:ext>
    </p:extLst>
  </p:cSld>
  <p:clrMapOvr>
    <a:masterClrMapping/>
  </p:clrMapOvr>
  <mc:AlternateContent xmlns:mc="http://schemas.openxmlformats.org/markup-compatibility/2006" xmlns:p14="http://schemas.microsoft.com/office/powerpoint/2010/main">
    <mc:Choice Requires="p14">
      <p:transition spd="med" p14:dur="700" advTm="1158">
        <p:fade/>
      </p:transition>
    </mc:Choice>
    <mc:Fallback xmlns="">
      <p:transition spd="med" advTm="11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sp>
        <p:nvSpPr>
          <p:cNvPr id="3" name="Content Placeholder 2"/>
          <p:cNvSpPr>
            <a:spLocks noGrp="1"/>
          </p:cNvSpPr>
          <p:nvPr>
            <p:ph idx="1"/>
          </p:nvPr>
        </p:nvSpPr>
        <p:spPr/>
        <p:txBody>
          <a:bodyPr/>
          <a:lstStyle/>
          <a:p>
            <a:r>
              <a:rPr lang="en-US" sz="1600" dirty="0"/>
              <a:t>Using </a:t>
            </a:r>
            <a:r>
              <a:rPr lang="en-US" sz="1600" dirty="0" err="1"/>
              <a:t>nvprof+NVVP</a:t>
            </a:r>
            <a:r>
              <a:rPr lang="en-US" sz="1600" dirty="0"/>
              <a:t>:</a:t>
            </a:r>
          </a:p>
          <a:p>
            <a:r>
              <a:rPr lang="en-US" sz="1600" dirty="0" smtClean="0">
                <a:latin typeface="+mn-lt"/>
                <a:cs typeface="Courier New" panose="02070309020205020404" pitchFamily="49" charset="0"/>
              </a:rPr>
              <a:t>  </a:t>
            </a:r>
            <a:r>
              <a:rPr lang="en-US" sz="1600" dirty="0" smtClean="0"/>
              <a:t>Embed </a:t>
            </a:r>
            <a:r>
              <a:rPr lang="en-US" sz="1600" dirty="0"/>
              <a:t>MPI Rank in output filename to be read by NVVP</a:t>
            </a:r>
          </a:p>
          <a:p>
            <a:r>
              <a:rPr lang="en-US" sz="1600" dirty="0">
                <a:latin typeface="+mn-lt"/>
                <a:cs typeface="Courier New" panose="02070309020205020404" pitchFamily="49" charset="0"/>
              </a:rPr>
              <a:t> </a:t>
            </a:r>
            <a:r>
              <a:rPr lang="en-US" sz="1600" dirty="0" smtClean="0">
                <a:latin typeface="+mn-lt"/>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mpirun</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–np 2 </a:t>
            </a:r>
            <a:r>
              <a:rPr lang="en-US" sz="1600" dirty="0" err="1">
                <a:latin typeface="Courier New" panose="02070309020205020404" pitchFamily="49" charset="0"/>
                <a:cs typeface="Courier New" panose="02070309020205020404" pitchFamily="49" charset="0"/>
              </a:rPr>
              <a:t>nvprof</a:t>
            </a:r>
            <a:r>
              <a:rPr lang="en-US" sz="1600" dirty="0">
                <a:latin typeface="Courier New" panose="02070309020205020404" pitchFamily="49" charset="0"/>
                <a:cs typeface="Courier New" panose="02070309020205020404" pitchFamily="49" charset="0"/>
              </a:rPr>
              <a:t> --output-profile </a:t>
            </a:r>
            <a:r>
              <a:rPr lang="en-US" sz="1600" dirty="0" err="1">
                <a:latin typeface="Courier New" panose="02070309020205020404" pitchFamily="49" charset="0"/>
                <a:cs typeface="Courier New" panose="02070309020205020404" pitchFamily="49" charset="0"/>
              </a:rPr>
              <a:t>profile.%q</a:t>
            </a:r>
            <a:r>
              <a:rPr lang="en-US" sz="1600" dirty="0">
                <a:latin typeface="Courier New" panose="02070309020205020404" pitchFamily="49" charset="0"/>
                <a:cs typeface="Courier New" panose="02070309020205020404" pitchFamily="49" charset="0"/>
              </a:rPr>
              <a:t>{OMPI_COMM_WORLD_RANK}.out …</a:t>
            </a:r>
          </a:p>
          <a:p>
            <a:r>
              <a:rPr lang="en-US" sz="1600" dirty="0"/>
              <a:t>Using </a:t>
            </a:r>
            <a:r>
              <a:rPr lang="en-US" sz="1600" dirty="0" err="1"/>
              <a:t>nvprof</a:t>
            </a:r>
            <a:r>
              <a:rPr lang="en-US" sz="1600" dirty="0"/>
              <a:t> only:</a:t>
            </a:r>
          </a:p>
          <a:p>
            <a:r>
              <a:rPr lang="en-US" sz="1600" dirty="0" smtClean="0"/>
              <a:t>  Only </a:t>
            </a:r>
            <a:r>
              <a:rPr lang="en-US" sz="1600" dirty="0"/>
              <a:t>save the textual output</a:t>
            </a:r>
          </a:p>
          <a:p>
            <a:r>
              <a:rPr lang="en-US" sz="1600" dirty="0" smtClean="0"/>
              <a:t>  </a:t>
            </a:r>
            <a:r>
              <a:rPr lang="en-US" sz="1600" dirty="0" err="1" smtClean="0">
                <a:latin typeface="Courier New" panose="02070309020205020404" pitchFamily="49" charset="0"/>
                <a:cs typeface="Courier New" panose="02070309020205020404" pitchFamily="49" charset="0"/>
              </a:rPr>
              <a:t>mpirun</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–np 2 </a:t>
            </a:r>
            <a:r>
              <a:rPr lang="en-US" sz="1600" dirty="0" err="1">
                <a:latin typeface="Courier New" panose="02070309020205020404" pitchFamily="49" charset="0"/>
                <a:cs typeface="Courier New" panose="02070309020205020404" pitchFamily="49" charset="0"/>
              </a:rPr>
              <a:t>nvprof</a:t>
            </a:r>
            <a:r>
              <a:rPr lang="en-US" sz="1600" dirty="0">
                <a:latin typeface="Courier New" panose="02070309020205020404" pitchFamily="49" charset="0"/>
                <a:cs typeface="Courier New" panose="02070309020205020404" pitchFamily="49" charset="0"/>
              </a:rPr>
              <a:t> --log-file profile .%q{OMPI_COMM_WORLD_RANK}.log </a:t>
            </a:r>
          </a:p>
          <a:p>
            <a:endParaRPr lang="en-US" sz="1600"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67487005"/>
      </p:ext>
    </p:extLst>
  </p:cSld>
  <p:clrMapOvr>
    <a:masterClrMapping/>
  </p:clrMapOvr>
  <mc:AlternateContent xmlns:mc="http://schemas.openxmlformats.org/markup-compatibility/2006" xmlns:p14="http://schemas.microsoft.com/office/powerpoint/2010/main">
    <mc:Choice Requires="p14">
      <p:transition spd="med" p14:dur="700" advTm="76352">
        <p:fade/>
      </p:transition>
    </mc:Choice>
    <mc:Fallback xmlns="">
      <p:transition spd="med" advTm="76352">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5" name="Picture 4"/>
          <p:cNvPicPr>
            <a:picLocks noChangeAspect="1"/>
          </p:cNvPicPr>
          <p:nvPr/>
        </p:nvPicPr>
        <p:blipFill>
          <a:blip r:embed="rId3"/>
          <a:stretch>
            <a:fillRect/>
          </a:stretch>
        </p:blipFill>
        <p:spPr>
          <a:xfrm>
            <a:off x="1644065" y="1371600"/>
            <a:ext cx="6555922" cy="4114800"/>
          </a:xfrm>
          <a:prstGeom prst="rect">
            <a:avLst/>
          </a:prstGeom>
        </p:spPr>
      </p:pic>
    </p:spTree>
    <p:custDataLst>
      <p:tags r:id="rId1"/>
    </p:custDataLst>
    <p:extLst>
      <p:ext uri="{BB962C8B-B14F-4D97-AF65-F5344CB8AC3E}">
        <p14:creationId xmlns:p14="http://schemas.microsoft.com/office/powerpoint/2010/main" val="66097906"/>
      </p:ext>
    </p:extLst>
  </p:cSld>
  <p:clrMapOvr>
    <a:masterClrMapping/>
  </p:clrMapOvr>
  <mc:AlternateContent xmlns:mc="http://schemas.openxmlformats.org/markup-compatibility/2006" xmlns:p14="http://schemas.microsoft.com/office/powerpoint/2010/main">
    <mc:Choice Requires="p14">
      <p:transition spd="med" p14:dur="700" advTm="26276">
        <p:fade/>
      </p:transition>
    </mc:Choice>
    <mc:Fallback xmlns="">
      <p:transition spd="med" advTm="26276">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44065" y="1371600"/>
            <a:ext cx="6555922" cy="4114800"/>
          </a:xfrm>
          <a:prstGeom prst="rect">
            <a:avLst/>
          </a:prstGeom>
        </p:spPr>
      </p:pic>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6" name="Picture 5"/>
          <p:cNvPicPr>
            <a:picLocks noChangeAspect="1"/>
          </p:cNvPicPr>
          <p:nvPr/>
        </p:nvPicPr>
        <p:blipFill>
          <a:blip r:embed="rId4"/>
          <a:stretch>
            <a:fillRect/>
          </a:stretch>
        </p:blipFill>
        <p:spPr>
          <a:xfrm>
            <a:off x="3105416" y="2166093"/>
            <a:ext cx="6118861" cy="3840480"/>
          </a:xfrm>
          <a:prstGeom prst="rect">
            <a:avLst/>
          </a:prstGeom>
        </p:spPr>
      </p:pic>
    </p:spTree>
    <p:custDataLst>
      <p:tags r:id="rId1"/>
    </p:custDataLst>
    <p:extLst>
      <p:ext uri="{BB962C8B-B14F-4D97-AF65-F5344CB8AC3E}">
        <p14:creationId xmlns:p14="http://schemas.microsoft.com/office/powerpoint/2010/main" val="4041335964"/>
      </p:ext>
    </p:extLst>
  </p:cSld>
  <p:clrMapOvr>
    <a:masterClrMapping/>
  </p:clrMapOvr>
  <mc:AlternateContent xmlns:mc="http://schemas.openxmlformats.org/markup-compatibility/2006" xmlns:p14="http://schemas.microsoft.com/office/powerpoint/2010/main">
    <mc:Choice Requires="p14">
      <p:transition spd="med" p14:dur="700" advTm="26276">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Tree>
    <p:custDataLst>
      <p:tags r:id="rId1"/>
    </p:custDataLst>
    <p:extLst>
      <p:ext uri="{BB962C8B-B14F-4D97-AF65-F5344CB8AC3E}">
        <p14:creationId xmlns:p14="http://schemas.microsoft.com/office/powerpoint/2010/main" val="3372493461"/>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advTm="20428">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Programming</a:t>
            </a:r>
            <a:endParaRPr lang="en-US" dirty="0"/>
          </a:p>
        </p:txBody>
      </p:sp>
      <p:sp>
        <p:nvSpPr>
          <p:cNvPr id="3" name="Content Placeholder 2"/>
          <p:cNvSpPr>
            <a:spLocks noGrp="1"/>
          </p:cNvSpPr>
          <p:nvPr>
            <p:ph idx="1"/>
          </p:nvPr>
        </p:nvSpPr>
        <p:spPr/>
        <p:txBody>
          <a:bodyPr/>
          <a:lstStyle/>
          <a:p>
            <a:endParaRPr lang="en-US" dirty="0"/>
          </a:p>
          <a:p>
            <a:r>
              <a:rPr lang="en-US" dirty="0" smtClean="0"/>
              <a:t>Real World Examples:</a:t>
            </a:r>
          </a:p>
          <a:p>
            <a:pPr marL="342900" indent="-342900">
              <a:buFont typeface="Arial" panose="020B0604020202020204" pitchFamily="34" charset="0"/>
              <a:buChar char="•"/>
            </a:pPr>
            <a:r>
              <a:rPr lang="en-US" dirty="0" smtClean="0"/>
              <a:t>Cooking a Meal: Boiling potatoes while preparing other parts of the dish.</a:t>
            </a:r>
          </a:p>
          <a:p>
            <a:pPr marL="342900" indent="-342900">
              <a:buFont typeface="Arial" panose="020B0604020202020204" pitchFamily="34" charset="0"/>
              <a:buChar char="•"/>
            </a:pPr>
            <a:r>
              <a:rPr lang="en-US" dirty="0" smtClean="0"/>
              <a:t>Three students working on a project on George Washington, one researches his early life, another his military career, and the third his presidency.</a:t>
            </a:r>
          </a:p>
          <a:p>
            <a:pPr marL="342900" indent="-342900">
              <a:buFont typeface="Arial" panose="020B0604020202020204" pitchFamily="34" charset="0"/>
              <a:buChar char="•"/>
            </a:pPr>
            <a:r>
              <a:rPr lang="en-US" dirty="0" smtClean="0"/>
              <a:t>Automobile assembly line: each station adds a different part to the car until it is finally assembled.</a:t>
            </a:r>
          </a:p>
        </p:txBody>
      </p:sp>
      <p:sp>
        <p:nvSpPr>
          <p:cNvPr id="5" name="Text Placeholder 4"/>
          <p:cNvSpPr>
            <a:spLocks noGrp="1"/>
          </p:cNvSpPr>
          <p:nvPr>
            <p:ph type="body" sz="quarter" idx="10"/>
          </p:nvPr>
        </p:nvSpPr>
        <p:spPr>
          <a:xfrm>
            <a:off x="498348" y="1252157"/>
            <a:ext cx="9976104" cy="525463"/>
          </a:xfrm>
        </p:spPr>
        <p:txBody>
          <a:bodyPr/>
          <a:lstStyle/>
          <a:p>
            <a:r>
              <a:rPr lang="en-US" dirty="0" smtClean="0"/>
              <a:t>Programming such that two </a:t>
            </a:r>
            <a:r>
              <a:rPr lang="en-US" dirty="0"/>
              <a:t>or more </a:t>
            </a:r>
            <a:r>
              <a:rPr lang="en-US" dirty="0" smtClean="0"/>
              <a:t>unrelated operations can </a:t>
            </a:r>
            <a:r>
              <a:rPr lang="en-US" dirty="0"/>
              <a:t>occur independently or even at the same time without </a:t>
            </a:r>
            <a:r>
              <a:rPr lang="en-US" dirty="0" smtClean="0"/>
              <a:t>immediate synchronization</a:t>
            </a:r>
            <a:r>
              <a:rPr lang="en-US" dirty="0"/>
              <a:t>.</a:t>
            </a:r>
          </a:p>
          <a:p>
            <a:endParaRPr lang="en-US" dirty="0"/>
          </a:p>
        </p:txBody>
      </p:sp>
    </p:spTree>
    <p:extLst>
      <p:ext uri="{BB962C8B-B14F-4D97-AF65-F5344CB8AC3E}">
        <p14:creationId xmlns:p14="http://schemas.microsoft.com/office/powerpoint/2010/main" val="4292057820"/>
      </p:ext>
    </p:extLst>
  </p:cSld>
  <p:clrMapOvr>
    <a:masterClrMapping/>
  </p:clrMapOvr>
  <mc:AlternateContent xmlns:mc="http://schemas.openxmlformats.org/markup-compatibility/2006" xmlns:p14="http://schemas.microsoft.com/office/powerpoint/2010/main">
    <mc:Choice Requires="p14">
      <p:transition spd="med" p14:dur="700" advTm="29119">
        <p:fade/>
      </p:transition>
    </mc:Choice>
    <mc:Fallback xmlns="">
      <p:transition spd="med" advTm="29119">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Tree>
    <p:custDataLst>
      <p:tags r:id="rId1"/>
    </p:custDataLst>
    <p:extLst>
      <p:ext uri="{BB962C8B-B14F-4D97-AF65-F5344CB8AC3E}">
        <p14:creationId xmlns:p14="http://schemas.microsoft.com/office/powerpoint/2010/main" val="2075867435"/>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602" y="2131915"/>
            <a:ext cx="3375893" cy="3536650"/>
          </a:xfrm>
          <a:prstGeom prst="rect">
            <a:avLst/>
          </a:prstGeom>
        </p:spPr>
      </p:pic>
    </p:spTree>
    <p:custDataLst>
      <p:tags r:id="rId1"/>
    </p:custDataLst>
    <p:extLst>
      <p:ext uri="{BB962C8B-B14F-4D97-AF65-F5344CB8AC3E}">
        <p14:creationId xmlns:p14="http://schemas.microsoft.com/office/powerpoint/2010/main" val="2644300364"/>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602" y="2131915"/>
            <a:ext cx="3375893" cy="353665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814" y="2131914"/>
            <a:ext cx="3375893" cy="3536650"/>
          </a:xfrm>
          <a:prstGeom prst="rect">
            <a:avLst/>
          </a:prstGeom>
        </p:spPr>
      </p:pic>
    </p:spTree>
    <p:custDataLst>
      <p:tags r:id="rId1"/>
    </p:custDataLst>
    <p:extLst>
      <p:ext uri="{BB962C8B-B14F-4D97-AF65-F5344CB8AC3E}">
        <p14:creationId xmlns:p14="http://schemas.microsoft.com/office/powerpoint/2010/main" val="3393804271"/>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602" y="2131915"/>
            <a:ext cx="3375893" cy="353665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814" y="2131914"/>
            <a:ext cx="3375893" cy="353665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1134" y="2131913"/>
            <a:ext cx="3375893" cy="3536650"/>
          </a:xfrm>
          <a:prstGeom prst="rect">
            <a:avLst/>
          </a:prstGeom>
        </p:spPr>
      </p:pic>
    </p:spTree>
    <p:custDataLst>
      <p:tags r:id="rId1"/>
    </p:custDataLst>
    <p:extLst>
      <p:ext uri="{BB962C8B-B14F-4D97-AF65-F5344CB8AC3E}">
        <p14:creationId xmlns:p14="http://schemas.microsoft.com/office/powerpoint/2010/main" val="349205749"/>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602" y="2131915"/>
            <a:ext cx="3375893" cy="353665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814" y="2131914"/>
            <a:ext cx="3375893" cy="353665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1134" y="2131913"/>
            <a:ext cx="3375893" cy="353665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1684" y="2158564"/>
            <a:ext cx="4764832" cy="3510929"/>
          </a:xfrm>
          <a:prstGeom prst="rect">
            <a:avLst/>
          </a:prstGeom>
        </p:spPr>
      </p:pic>
    </p:spTree>
    <p:custDataLst>
      <p:tags r:id="rId1"/>
    </p:custDataLst>
    <p:extLst>
      <p:ext uri="{BB962C8B-B14F-4D97-AF65-F5344CB8AC3E}">
        <p14:creationId xmlns:p14="http://schemas.microsoft.com/office/powerpoint/2010/main" val="2284927700"/>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40330"/>
            <a:ext cx="7002567" cy="4719821"/>
          </a:xfrm>
          <a:prstGeom prst="rect">
            <a:avLst/>
          </a:prstGeom>
        </p:spPr>
      </p:pic>
      <p:sp>
        <p:nvSpPr>
          <p:cNvPr id="15" name="Rectangle 14"/>
          <p:cNvSpPr/>
          <p:nvPr/>
        </p:nvSpPr>
        <p:spPr>
          <a:xfrm>
            <a:off x="1828800" y="2806294"/>
            <a:ext cx="1652321"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602" y="2131915"/>
            <a:ext cx="3375893" cy="353665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814" y="2131914"/>
            <a:ext cx="3375893" cy="353665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1134" y="2131913"/>
            <a:ext cx="3375893" cy="353665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1684" y="2158564"/>
            <a:ext cx="4764832" cy="3510929"/>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6326" y="2164772"/>
            <a:ext cx="3375893" cy="3536650"/>
          </a:xfrm>
          <a:prstGeom prst="rect">
            <a:avLst/>
          </a:prstGeom>
        </p:spPr>
      </p:pic>
    </p:spTree>
    <p:custDataLst>
      <p:tags r:id="rId1"/>
    </p:custDataLst>
    <p:extLst>
      <p:ext uri="{BB962C8B-B14F-4D97-AF65-F5344CB8AC3E}">
        <p14:creationId xmlns:p14="http://schemas.microsoft.com/office/powerpoint/2010/main" val="2812848832"/>
      </p:ext>
    </p:extLst>
  </p:cSld>
  <p:clrMapOvr>
    <a:masterClrMapping/>
  </p:clrMapOvr>
  <mc:AlternateContent xmlns:mc="http://schemas.openxmlformats.org/markup-compatibility/2006" xmlns:p14="http://schemas.microsoft.com/office/powerpoint/2010/main">
    <mc:Choice Requires="p14">
      <p:transition spd="med" p14:dur="700" advTm="20428">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applications</a:t>
            </a:r>
          </a:p>
        </p:txBody>
      </p:sp>
      <p:pic>
        <p:nvPicPr>
          <p:cNvPr id="10" name="Picture 9"/>
          <p:cNvPicPr>
            <a:picLocks noChangeAspect="1"/>
          </p:cNvPicPr>
          <p:nvPr/>
        </p:nvPicPr>
        <p:blipFill>
          <a:blip r:embed="rId2"/>
          <a:stretch>
            <a:fillRect/>
          </a:stretch>
        </p:blipFill>
        <p:spPr>
          <a:xfrm>
            <a:off x="2331720" y="1527048"/>
            <a:ext cx="6311915" cy="4206240"/>
          </a:xfrm>
          <a:prstGeom prst="rect">
            <a:avLst/>
          </a:prstGeom>
        </p:spPr>
      </p:pic>
    </p:spTree>
    <p:extLst>
      <p:ext uri="{BB962C8B-B14F-4D97-AF65-F5344CB8AC3E}">
        <p14:creationId xmlns:p14="http://schemas.microsoft.com/office/powerpoint/2010/main" val="2372730673"/>
      </p:ext>
    </p:extLst>
  </p:cSld>
  <p:clrMapOvr>
    <a:masterClrMapping/>
  </p:clrMapOvr>
  <mc:AlternateContent xmlns:mc="http://schemas.openxmlformats.org/markup-compatibility/2006" xmlns:p14="http://schemas.microsoft.com/office/powerpoint/2010/main">
    <mc:Choice Requires="p14">
      <p:transition spd="med" p14:dur="700" advTm="4662">
        <p:fade/>
      </p:transition>
    </mc:Choice>
    <mc:Fallback xmlns="">
      <p:transition spd="med" advTm="4662">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Communication </a:t>
            </a:r>
            <a:r>
              <a:rPr lang="en-US" dirty="0"/>
              <a:t>+ </a:t>
            </a:r>
            <a:r>
              <a:rPr lang="en-US" dirty="0" smtClean="0"/>
              <a:t>Computation </a:t>
            </a:r>
            <a:r>
              <a:rPr lang="en-US" dirty="0"/>
              <a:t>Overlap</a:t>
            </a:r>
          </a:p>
        </p:txBody>
      </p:sp>
      <p:grpSp>
        <p:nvGrpSpPr>
          <p:cNvPr id="19" name="Group 18"/>
          <p:cNvGrpSpPr/>
          <p:nvPr/>
        </p:nvGrpSpPr>
        <p:grpSpPr>
          <a:xfrm>
            <a:off x="1395699" y="1329021"/>
            <a:ext cx="8176788" cy="3524017"/>
            <a:chOff x="1046959" y="1329021"/>
            <a:chExt cx="8176788" cy="3524017"/>
          </a:xfrm>
        </p:grpSpPr>
        <p:grpSp>
          <p:nvGrpSpPr>
            <p:cNvPr id="5" name="Group 4"/>
            <p:cNvGrpSpPr/>
            <p:nvPr/>
          </p:nvGrpSpPr>
          <p:grpSpPr>
            <a:xfrm>
              <a:off x="1539380" y="1810015"/>
              <a:ext cx="7684367" cy="489106"/>
              <a:chOff x="2919247" y="2011129"/>
              <a:chExt cx="8538185" cy="543451"/>
            </a:xfrm>
          </p:grpSpPr>
          <p:sp>
            <p:nvSpPr>
              <p:cNvPr id="6" name="Rectangle 5"/>
              <p:cNvSpPr/>
              <p:nvPr/>
            </p:nvSpPr>
            <p:spPr>
              <a:xfrm>
                <a:off x="2919247" y="2011129"/>
                <a:ext cx="6320374" cy="543451"/>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Process whole domain</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7" name="Rectangle 6"/>
              <p:cNvSpPr/>
              <p:nvPr/>
            </p:nvSpPr>
            <p:spPr>
              <a:xfrm>
                <a:off x="9376387" y="2011129"/>
                <a:ext cx="2081045" cy="543451"/>
              </a:xfrm>
              <a:prstGeom prst="rect">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MPI</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grpSp>
        <p:sp>
          <p:nvSpPr>
            <p:cNvPr id="8" name="TextBox 7"/>
            <p:cNvSpPr txBox="1"/>
            <p:nvPr/>
          </p:nvSpPr>
          <p:spPr>
            <a:xfrm rot="16200000">
              <a:off x="505527" y="1879685"/>
              <a:ext cx="1461427" cy="360099"/>
            </a:xfrm>
            <a:prstGeom prst="rect">
              <a:avLst/>
            </a:prstGeom>
            <a:noFill/>
          </p:spPr>
          <p:txBody>
            <a:bodyPr wrap="none" lIns="82296" tIns="41148" rIns="82296" bIns="41148" rtlCol="0">
              <a:spAutoFit/>
            </a:bodyPr>
            <a:lstStyle/>
            <a:p>
              <a:pPr algn="ctr"/>
              <a:r>
                <a:rPr lang="de-DE" dirty="0" smtClean="0">
                  <a:solidFill>
                    <a:schemeClr val="bg1"/>
                  </a:solidFill>
                  <a:latin typeface="Trebuchet MS"/>
                </a:rPr>
                <a:t>No Overlapp</a:t>
              </a:r>
              <a:endParaRPr lang="en-US" dirty="0">
                <a:solidFill>
                  <a:schemeClr val="bg1"/>
                </a:solidFill>
                <a:latin typeface="Trebuchet MS"/>
              </a:endParaRPr>
            </a:p>
          </p:txBody>
        </p:sp>
        <p:grpSp>
          <p:nvGrpSpPr>
            <p:cNvPr id="9" name="Group 8"/>
            <p:cNvGrpSpPr/>
            <p:nvPr/>
          </p:nvGrpSpPr>
          <p:grpSpPr>
            <a:xfrm>
              <a:off x="1046959" y="4160220"/>
              <a:ext cx="8176787" cy="692818"/>
              <a:chOff x="2006353" y="4838918"/>
              <a:chExt cx="9085319" cy="769798"/>
            </a:xfrm>
          </p:grpSpPr>
          <p:sp>
            <p:nvSpPr>
              <p:cNvPr id="11" name="TextBox 10"/>
              <p:cNvSpPr txBox="1"/>
              <p:nvPr/>
            </p:nvSpPr>
            <p:spPr>
              <a:xfrm rot="16200000">
                <a:off x="1826639" y="5018632"/>
                <a:ext cx="769798" cy="41036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latin typeface="Trebuchet MS"/>
                  </a:rPr>
                  <a:t>Ideal</a:t>
                </a:r>
                <a:endParaRPr kumimoji="0" lang="en-US" sz="1800" b="0" i="0" u="none" strike="noStrike" kern="0" cap="none" spc="0" normalizeH="0" baseline="0" noProof="0" dirty="0" smtClean="0">
                  <a:ln>
                    <a:noFill/>
                  </a:ln>
                  <a:solidFill>
                    <a:schemeClr val="bg1"/>
                  </a:solidFill>
                  <a:effectLst/>
                  <a:uLnTx/>
                  <a:uFillTx/>
                  <a:latin typeface="Trebuchet MS"/>
                </a:endParaRPr>
              </a:p>
            </p:txBody>
          </p:sp>
          <p:sp>
            <p:nvSpPr>
              <p:cNvPr id="12" name="Left-Right Arrow 11"/>
              <p:cNvSpPr/>
              <p:nvPr/>
            </p:nvSpPr>
            <p:spPr>
              <a:xfrm>
                <a:off x="8873862" y="4952091"/>
                <a:ext cx="2217810" cy="543451"/>
              </a:xfrm>
              <a:prstGeom prst="leftRightArrow">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000000"/>
                    </a:solidFill>
                    <a:effectLst/>
                    <a:uLnTx/>
                    <a:uFillTx/>
                    <a:latin typeface="Trebuchet MS"/>
                    <a:ea typeface="+mn-ea"/>
                    <a:cs typeface="+mn-cs"/>
                  </a:rPr>
                  <a:t>Possible Speedup</a:t>
                </a:r>
                <a:endParaRPr kumimoji="0" lang="en-US" sz="1600" b="0" i="0" u="none" strike="noStrike" kern="0" cap="none" spc="0" normalizeH="0" baseline="0" noProof="0" dirty="0" smtClean="0">
                  <a:ln>
                    <a:noFill/>
                  </a:ln>
                  <a:solidFill>
                    <a:srgbClr val="000000"/>
                  </a:solidFill>
                  <a:effectLst/>
                  <a:uLnTx/>
                  <a:uFillTx/>
                  <a:latin typeface="Trebuchet MS"/>
                  <a:ea typeface="+mn-ea"/>
                  <a:cs typeface="+mn-cs"/>
                </a:endParaRPr>
              </a:p>
            </p:txBody>
          </p:sp>
        </p:grpSp>
      </p:grpSp>
      <p:sp>
        <p:nvSpPr>
          <p:cNvPr id="20" name="Rectangle 19"/>
          <p:cNvSpPr/>
          <p:nvPr/>
        </p:nvSpPr>
        <p:spPr>
          <a:xfrm>
            <a:off x="1888120" y="4262077"/>
            <a:ext cx="5688337" cy="489106"/>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Process whole domain</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128529031"/>
      </p:ext>
    </p:extLst>
  </p:cSld>
  <p:clrMapOvr>
    <a:masterClrMapping/>
  </p:clrMapOvr>
  <mc:AlternateContent xmlns:mc="http://schemas.openxmlformats.org/markup-compatibility/2006" xmlns:p14="http://schemas.microsoft.com/office/powerpoint/2010/main">
    <mc:Choice Requires="p14">
      <p:transition spd="med" p14:dur="700" advTm="30422">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Communication </a:t>
            </a:r>
            <a:r>
              <a:rPr lang="en-US" dirty="0"/>
              <a:t>+ </a:t>
            </a:r>
            <a:r>
              <a:rPr lang="en-US" dirty="0" smtClean="0"/>
              <a:t>Computation </a:t>
            </a:r>
            <a:r>
              <a:rPr lang="en-US" dirty="0"/>
              <a:t>Overlap</a:t>
            </a:r>
          </a:p>
        </p:txBody>
      </p:sp>
      <p:graphicFrame>
        <p:nvGraphicFramePr>
          <p:cNvPr id="6" name="Content Placeholder 5"/>
          <p:cNvGraphicFramePr>
            <a:graphicFrameLocks/>
          </p:cNvGraphicFramePr>
          <p:nvPr>
            <p:extLst>
              <p:ext uri="{D42A27DB-BD31-4B8C-83A1-F6EECF244321}">
                <p14:modId xmlns:p14="http://schemas.microsoft.com/office/powerpoint/2010/main" val="2316368547"/>
              </p:ext>
            </p:extLst>
          </p:nvPr>
        </p:nvGraphicFramePr>
        <p:xfrm>
          <a:off x="965994" y="1331913"/>
          <a:ext cx="9040813" cy="4583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6513663"/>
      </p:ext>
    </p:extLst>
  </p:cSld>
  <p:clrMapOvr>
    <a:masterClrMapping/>
  </p:clrMapOvr>
  <mc:AlternateContent xmlns:mc="http://schemas.openxmlformats.org/markup-compatibility/2006" xmlns:p14="http://schemas.microsoft.com/office/powerpoint/2010/main">
    <mc:Choice Requires="p14">
      <p:transition spd="med" p14:dur="700" advTm="17957">
        <p:fade/>
      </p:transition>
    </mc:Choice>
    <mc:Fallback xmlns="">
      <p:transition spd="med" advTm="17957">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Communication </a:t>
            </a:r>
            <a:r>
              <a:rPr lang="en-US" dirty="0"/>
              <a:t>+ </a:t>
            </a:r>
            <a:r>
              <a:rPr lang="en-US" dirty="0" smtClean="0"/>
              <a:t>Computation </a:t>
            </a:r>
            <a:r>
              <a:rPr lang="en-US" dirty="0"/>
              <a:t>Overlap</a:t>
            </a:r>
          </a:p>
        </p:txBody>
      </p:sp>
      <p:grpSp>
        <p:nvGrpSpPr>
          <p:cNvPr id="19" name="Group 18"/>
          <p:cNvGrpSpPr/>
          <p:nvPr/>
        </p:nvGrpSpPr>
        <p:grpSpPr>
          <a:xfrm>
            <a:off x="1400314" y="1329021"/>
            <a:ext cx="8172173" cy="4277085"/>
            <a:chOff x="1051574" y="1329021"/>
            <a:chExt cx="8172173" cy="4277085"/>
          </a:xfrm>
        </p:grpSpPr>
        <p:grpSp>
          <p:nvGrpSpPr>
            <p:cNvPr id="5" name="Group 4"/>
            <p:cNvGrpSpPr/>
            <p:nvPr/>
          </p:nvGrpSpPr>
          <p:grpSpPr>
            <a:xfrm>
              <a:off x="1539380" y="1810015"/>
              <a:ext cx="7684367" cy="489106"/>
              <a:chOff x="2919247" y="2011129"/>
              <a:chExt cx="8538185" cy="543451"/>
            </a:xfrm>
          </p:grpSpPr>
          <p:sp>
            <p:nvSpPr>
              <p:cNvPr id="6" name="Rectangle 5"/>
              <p:cNvSpPr/>
              <p:nvPr/>
            </p:nvSpPr>
            <p:spPr>
              <a:xfrm>
                <a:off x="2919247" y="2011129"/>
                <a:ext cx="6145174" cy="543451"/>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Process whole domain</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7" name="Rectangle 6"/>
              <p:cNvSpPr/>
              <p:nvPr/>
            </p:nvSpPr>
            <p:spPr>
              <a:xfrm>
                <a:off x="9201187" y="2011129"/>
                <a:ext cx="2256245" cy="543451"/>
              </a:xfrm>
              <a:prstGeom prst="rect">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MPI</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grpSp>
        <p:sp>
          <p:nvSpPr>
            <p:cNvPr id="8" name="TextBox 7"/>
            <p:cNvSpPr txBox="1"/>
            <p:nvPr/>
          </p:nvSpPr>
          <p:spPr>
            <a:xfrm rot="16200000">
              <a:off x="505527" y="1879685"/>
              <a:ext cx="1461427" cy="360099"/>
            </a:xfrm>
            <a:prstGeom prst="rect">
              <a:avLst/>
            </a:prstGeom>
            <a:noFill/>
          </p:spPr>
          <p:txBody>
            <a:bodyPr wrap="none" lIns="82296" tIns="41148" rIns="82296" bIns="41148" rtlCol="0">
              <a:spAutoFit/>
            </a:bodyPr>
            <a:lstStyle/>
            <a:p>
              <a:pPr algn="ctr"/>
              <a:r>
                <a:rPr lang="de-DE" dirty="0" smtClean="0">
                  <a:solidFill>
                    <a:schemeClr val="bg1"/>
                  </a:solidFill>
                  <a:latin typeface="Trebuchet MS"/>
                </a:rPr>
                <a:t>No Overlapp</a:t>
              </a:r>
              <a:endParaRPr lang="en-US" dirty="0">
                <a:solidFill>
                  <a:schemeClr val="bg1"/>
                </a:solidFill>
                <a:latin typeface="Trebuchet MS"/>
              </a:endParaRPr>
            </a:p>
          </p:txBody>
        </p:sp>
        <p:grpSp>
          <p:nvGrpSpPr>
            <p:cNvPr id="9" name="Group 8"/>
            <p:cNvGrpSpPr/>
            <p:nvPr/>
          </p:nvGrpSpPr>
          <p:grpSpPr>
            <a:xfrm>
              <a:off x="1051574" y="3119720"/>
              <a:ext cx="8172172" cy="2486386"/>
              <a:chOff x="2011481" y="3682806"/>
              <a:chExt cx="9080191" cy="2762651"/>
            </a:xfrm>
          </p:grpSpPr>
          <p:grpSp>
            <p:nvGrpSpPr>
              <p:cNvPr id="10" name="Group 9"/>
              <p:cNvGrpSpPr/>
              <p:nvPr/>
            </p:nvGrpSpPr>
            <p:grpSpPr>
              <a:xfrm>
                <a:off x="2421850" y="3682806"/>
                <a:ext cx="6276812" cy="2762651"/>
                <a:chOff x="1580602" y="2393503"/>
                <a:chExt cx="6276812" cy="2762651"/>
              </a:xfrm>
            </p:grpSpPr>
            <p:sp>
              <p:nvSpPr>
                <p:cNvPr id="13" name="Rectangle 12"/>
                <p:cNvSpPr/>
                <p:nvPr/>
              </p:nvSpPr>
              <p:spPr>
                <a:xfrm>
                  <a:off x="2599615" y="3662787"/>
                  <a:ext cx="5257799" cy="543451"/>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Process inner domain</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14" name="Rectangle 13"/>
                <p:cNvSpPr/>
                <p:nvPr/>
              </p:nvSpPr>
              <p:spPr>
                <a:xfrm>
                  <a:off x="5301543" y="4434752"/>
                  <a:ext cx="2256000" cy="543451"/>
                </a:xfrm>
                <a:prstGeom prst="rect">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MPI</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15" name="Rectangle 14"/>
                <p:cNvSpPr/>
                <p:nvPr/>
              </p:nvSpPr>
              <p:spPr>
                <a:xfrm>
                  <a:off x="1580602" y="4434750"/>
                  <a:ext cx="2172561" cy="543451"/>
                </a:xfrm>
                <a:prstGeom prst="rect">
                  <a:avLst/>
                </a:prstGeom>
                <a:solidFill>
                  <a:srgbClr val="FFC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Process boundary domain</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16" name="Straight Arrow Connector 15"/>
                <p:cNvCxnSpPr/>
                <p:nvPr/>
              </p:nvCxnSpPr>
              <p:spPr>
                <a:xfrm flipV="1">
                  <a:off x="3843239" y="4706476"/>
                  <a:ext cx="1385276" cy="1"/>
                </a:xfrm>
                <a:prstGeom prst="straightConnector1">
                  <a:avLst/>
                </a:prstGeom>
                <a:noFill/>
                <a:ln w="12700" cap="flat" cmpd="sng" algn="ctr">
                  <a:solidFill>
                    <a:srgbClr val="76B900"/>
                  </a:solidFill>
                  <a:prstDash val="solid"/>
                  <a:tailEnd type="triangle"/>
                </a:ln>
                <a:effectLst/>
              </p:spPr>
            </p:cxnSp>
            <p:sp>
              <p:nvSpPr>
                <p:cNvPr id="17" name="TextBox 16"/>
                <p:cNvSpPr txBox="1"/>
                <p:nvPr/>
              </p:nvSpPr>
              <p:spPr>
                <a:xfrm>
                  <a:off x="3639764" y="4745785"/>
                  <a:ext cx="1792224" cy="4103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latin typeface="Trebuchet MS"/>
                    </a:rPr>
                    <a:t>Dependency</a:t>
                  </a:r>
                  <a:endParaRPr kumimoji="0" lang="en-US" sz="1800" b="0" i="0" u="none" strike="noStrike" kern="0" cap="none" spc="0" normalizeH="0" baseline="0" noProof="0" dirty="0" smtClean="0">
                    <a:ln>
                      <a:noFill/>
                    </a:ln>
                    <a:solidFill>
                      <a:schemeClr val="bg1"/>
                    </a:solidFill>
                    <a:effectLst/>
                    <a:uLnTx/>
                    <a:uFillTx/>
                    <a:latin typeface="Trebuchet MS"/>
                  </a:endParaRPr>
                </a:p>
              </p:txBody>
            </p:sp>
            <p:sp>
              <p:nvSpPr>
                <p:cNvPr id="18" name="Rectangular Callout 17"/>
                <p:cNvSpPr/>
                <p:nvPr/>
              </p:nvSpPr>
              <p:spPr>
                <a:xfrm>
                  <a:off x="2870699" y="2393503"/>
                  <a:ext cx="2561289" cy="1089509"/>
                </a:xfrm>
                <a:prstGeom prst="wedgeRectCallout">
                  <a:avLst>
                    <a:gd name="adj1" fmla="val -44810"/>
                    <a:gd name="adj2" fmla="val 139858"/>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000000"/>
                      </a:solidFill>
                      <a:effectLst/>
                      <a:uLnTx/>
                      <a:uFillTx/>
                      <a:latin typeface="Trebuchet MS"/>
                      <a:ea typeface="+mn-ea"/>
                      <a:cs typeface="+mn-cs"/>
                    </a:rPr>
                    <a:t>Boundary and inner domain processing can overlapp </a:t>
                  </a:r>
                  <a:endParaRPr kumimoji="0" lang="en-US" sz="1800" b="0" i="0" u="none" strike="noStrike" kern="0" cap="none" spc="0" normalizeH="0" baseline="0" noProof="0" dirty="0" smtClean="0">
                    <a:ln>
                      <a:noFill/>
                    </a:ln>
                    <a:solidFill>
                      <a:srgbClr val="000000"/>
                    </a:solidFill>
                    <a:effectLst/>
                    <a:uLnTx/>
                    <a:uFillTx/>
                    <a:latin typeface="Trebuchet MS"/>
                    <a:ea typeface="+mn-ea"/>
                    <a:cs typeface="+mn-cs"/>
                  </a:endParaRPr>
                </a:p>
              </p:txBody>
            </p:sp>
          </p:grpSp>
          <p:sp>
            <p:nvSpPr>
              <p:cNvPr id="11" name="TextBox 10"/>
              <p:cNvSpPr txBox="1"/>
              <p:nvPr/>
            </p:nvSpPr>
            <p:spPr>
              <a:xfrm rot="16200000">
                <a:off x="1593987" y="4817466"/>
                <a:ext cx="1245357" cy="41036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latin typeface="Trebuchet MS"/>
                  </a:rPr>
                  <a:t>Overlapp</a:t>
                </a:r>
                <a:endParaRPr kumimoji="0" lang="en-US" sz="1800" b="0" i="0" u="none" strike="noStrike" kern="0" cap="none" spc="0" normalizeH="0" baseline="0" noProof="0" dirty="0" smtClean="0">
                  <a:ln>
                    <a:noFill/>
                  </a:ln>
                  <a:solidFill>
                    <a:schemeClr val="bg1"/>
                  </a:solidFill>
                  <a:effectLst/>
                  <a:uLnTx/>
                  <a:uFillTx/>
                  <a:latin typeface="Trebuchet MS"/>
                </a:endParaRPr>
              </a:p>
            </p:txBody>
          </p:sp>
          <p:sp>
            <p:nvSpPr>
              <p:cNvPr id="12" name="Left-Right Arrow 11"/>
              <p:cNvSpPr/>
              <p:nvPr/>
            </p:nvSpPr>
            <p:spPr>
              <a:xfrm>
                <a:off x="8785363" y="4952091"/>
                <a:ext cx="2306309" cy="543451"/>
              </a:xfrm>
              <a:prstGeom prst="leftRightArrow">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000000"/>
                    </a:solidFill>
                    <a:effectLst/>
                    <a:uLnTx/>
                    <a:uFillTx/>
                    <a:latin typeface="Trebuchet MS"/>
                    <a:ea typeface="+mn-ea"/>
                    <a:cs typeface="+mn-cs"/>
                  </a:rPr>
                  <a:t>Possible Speedup</a:t>
                </a:r>
                <a:endParaRPr kumimoji="0" lang="en-US" sz="1600" b="0" i="0" u="none" strike="noStrike" kern="0" cap="none" spc="0" normalizeH="0" baseline="0" noProof="0" dirty="0" smtClean="0">
                  <a:ln>
                    <a:noFill/>
                  </a:ln>
                  <a:solidFill>
                    <a:srgbClr val="000000"/>
                  </a:solidFill>
                  <a:effectLst/>
                  <a:uLnTx/>
                  <a:uFillTx/>
                  <a:latin typeface="Trebuchet MS"/>
                  <a:ea typeface="+mn-ea"/>
                  <a:cs typeface="+mn-cs"/>
                </a:endParaRPr>
              </a:p>
            </p:txBody>
          </p:sp>
        </p:grpSp>
      </p:grpSp>
    </p:spTree>
    <p:extLst>
      <p:ext uri="{BB962C8B-B14F-4D97-AF65-F5344CB8AC3E}">
        <p14:creationId xmlns:p14="http://schemas.microsoft.com/office/powerpoint/2010/main" val="903658013"/>
      </p:ext>
    </p:extLst>
  </p:cSld>
  <p:clrMapOvr>
    <a:masterClrMapping/>
  </p:clrMapOvr>
  <mc:AlternateContent xmlns:mc="http://schemas.openxmlformats.org/markup-compatibility/2006" xmlns:p14="http://schemas.microsoft.com/office/powerpoint/2010/main">
    <mc:Choice Requires="p14">
      <p:transition spd="med" p14:dur="700" advTm="30422">
        <p:fade/>
      </p:transition>
    </mc:Choice>
    <mc:Fallback xmlns="">
      <p:transition spd="med" advTm="30422">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Asynchronous Example 1</a:t>
            </a:r>
            <a:endParaRPr lang="en-US" dirty="0"/>
          </a:p>
        </p:txBody>
      </p:sp>
      <p:sp>
        <p:nvSpPr>
          <p:cNvPr id="3" name="Content Placeholder 2"/>
          <p:cNvSpPr>
            <a:spLocks noGrp="1"/>
          </p:cNvSpPr>
          <p:nvPr>
            <p:ph idx="1"/>
          </p:nvPr>
        </p:nvSpPr>
        <p:spPr/>
        <p:txBody>
          <a:bodyPr/>
          <a:lstStyle/>
          <a:p>
            <a:r>
              <a:rPr lang="en-US" dirty="0" smtClean="0"/>
              <a:t>I want to populate two arrays, A and B, with data, then add them together. This requires 3 distinct operations.</a:t>
            </a:r>
          </a:p>
          <a:p>
            <a:pPr marL="457200" indent="-457200">
              <a:buFont typeface="+mj-lt"/>
              <a:buAutoNum type="arabicPeriod"/>
            </a:pPr>
            <a:r>
              <a:rPr lang="en-US" dirty="0" smtClean="0"/>
              <a:t>Populate A</a:t>
            </a:r>
          </a:p>
          <a:p>
            <a:pPr marL="457200" indent="-457200">
              <a:buFont typeface="+mj-lt"/>
              <a:buAutoNum type="arabicPeriod"/>
            </a:pPr>
            <a:r>
              <a:rPr lang="en-US" dirty="0" smtClean="0"/>
              <a:t>Populate B</a:t>
            </a:r>
          </a:p>
          <a:p>
            <a:pPr marL="457200" indent="-457200">
              <a:buFont typeface="+mj-lt"/>
              <a:buAutoNum type="arabicPeriod"/>
            </a:pPr>
            <a:r>
              <a:rPr lang="en-US" dirty="0" smtClean="0"/>
              <a:t>Add A + B</a:t>
            </a:r>
          </a:p>
          <a:p>
            <a:r>
              <a:rPr lang="en-US" dirty="0" smtClean="0"/>
              <a:t>Tasks 1 and 2 are independent, but task 3 is dependent on both.</a:t>
            </a:r>
            <a:endParaRPr lang="en-US" dirty="0"/>
          </a:p>
        </p:txBody>
      </p:sp>
      <p:sp>
        <p:nvSpPr>
          <p:cNvPr id="4" name="Text Placeholder 3"/>
          <p:cNvSpPr>
            <a:spLocks noGrp="1"/>
          </p:cNvSpPr>
          <p:nvPr>
            <p:ph type="body" sz="quarter" idx="10"/>
          </p:nvPr>
        </p:nvSpPr>
        <p:spPr>
          <a:xfrm>
            <a:off x="516750" y="1252157"/>
            <a:ext cx="9976104" cy="525463"/>
          </a:xfrm>
        </p:spPr>
        <p:txBody>
          <a:bodyPr/>
          <a:lstStyle/>
          <a:p>
            <a:endParaRPr lang="en-US" dirty="0"/>
          </a:p>
        </p:txBody>
      </p:sp>
    </p:spTree>
    <p:extLst>
      <p:ext uri="{BB962C8B-B14F-4D97-AF65-F5344CB8AC3E}">
        <p14:creationId xmlns:p14="http://schemas.microsoft.com/office/powerpoint/2010/main" val="899411518"/>
      </p:ext>
    </p:extLst>
  </p:cSld>
  <p:clrMapOvr>
    <a:masterClrMapping/>
  </p:clrMapOvr>
  <mc:AlternateContent xmlns:mc="http://schemas.openxmlformats.org/markup-compatibility/2006" xmlns:p14="http://schemas.microsoft.com/office/powerpoint/2010/main">
    <mc:Choice Requires="p14">
      <p:transition spd="med" p14:dur="700" advTm="22995">
        <p:fade/>
      </p:transition>
    </mc:Choice>
    <mc:Fallback xmlns="">
      <p:transition spd="med" advTm="22995">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Communication </a:t>
            </a:r>
            <a:r>
              <a:rPr lang="en-US" dirty="0"/>
              <a:t>+ </a:t>
            </a:r>
            <a:r>
              <a:rPr lang="en-US" dirty="0" smtClean="0"/>
              <a:t>Computation </a:t>
            </a:r>
            <a:r>
              <a:rPr lang="en-US" dirty="0"/>
              <a:t>Overlap</a:t>
            </a:r>
          </a:p>
        </p:txBody>
      </p:sp>
      <p:sp>
        <p:nvSpPr>
          <p:cNvPr id="6" name="Content Placeholder 2"/>
          <p:cNvSpPr txBox="1">
            <a:spLocks/>
          </p:cNvSpPr>
          <p:nvPr/>
        </p:nvSpPr>
        <p:spPr>
          <a:xfrm>
            <a:off x="1060705" y="1332364"/>
            <a:ext cx="8851390" cy="4671748"/>
          </a:xfrm>
          <a:prstGeom prst="rect">
            <a:avLst/>
          </a:prstGeom>
          <a:solidFill>
            <a:srgbClr val="FFFFFF"/>
          </a:solidFill>
          <a:ln>
            <a:solidFill>
              <a:srgbClr val="989898"/>
            </a:solidFill>
          </a:ln>
        </p:spPr>
        <p:txBody>
          <a:bodyPr vert="horz" lIns="91440" tIns="45720" rIns="91440" bIns="45720" rtlCol="0">
            <a:normAutofit/>
          </a:bodyPr>
          <a:lstStyle>
            <a:lvl1pPr marL="231775" indent="-231775" algn="l" defTabSz="457200" rtl="0" eaLnBrk="0" fontAlgn="base" hangingPunct="0">
              <a:lnSpc>
                <a:spcPct val="90000"/>
              </a:lnSpc>
              <a:spcBef>
                <a:spcPts val="600"/>
              </a:spcBef>
              <a:spcAft>
                <a:spcPts val="300"/>
              </a:spcAft>
              <a:buFontTx/>
              <a:buBlip>
                <a:blip r:embed="rId2"/>
              </a:buBlip>
              <a:defRPr sz="2000" kern="1200">
                <a:solidFill>
                  <a:schemeClr val="tx2"/>
                </a:solidFill>
                <a:latin typeface="+mn-lt"/>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Tx/>
              <a:buBlip>
                <a:blip r:embed="rId2"/>
              </a:buBlip>
              <a:defRPr sz="1600" kern="1200">
                <a:solidFill>
                  <a:schemeClr val="tx2"/>
                </a:solidFill>
                <a:latin typeface="+mn-lt"/>
                <a:ea typeface="MS PGothic" pitchFamily="34" charset="-128"/>
                <a:cs typeface="ＭＳ Ｐゴシック"/>
              </a:defRPr>
            </a:lvl2pPr>
            <a:lvl3pPr marL="1143000" indent="-228600" algn="l" defTabSz="457200" rtl="0" eaLnBrk="0" fontAlgn="base" hangingPunct="0">
              <a:spcBef>
                <a:spcPts val="600"/>
              </a:spcBef>
              <a:spcAft>
                <a:spcPts val="300"/>
              </a:spcAft>
              <a:buFontTx/>
              <a:buBlip>
                <a:blip r:embed="rId2"/>
              </a:buBlip>
              <a:defRPr sz="1400" kern="1200">
                <a:solidFill>
                  <a:schemeClr val="tx2"/>
                </a:solidFill>
                <a:latin typeface="+mn-lt"/>
                <a:ea typeface="MS PGothic" pitchFamily="34" charset="-128"/>
                <a:cs typeface="ＭＳ Ｐゴシック"/>
              </a:defRPr>
            </a:lvl3pPr>
            <a:lvl4pPr marL="1600200" indent="-228600" algn="l" defTabSz="457200" rtl="0" eaLnBrk="0" fontAlgn="base" hangingPunct="0">
              <a:spcBef>
                <a:spcPts val="600"/>
              </a:spcBef>
              <a:spcAft>
                <a:spcPts val="300"/>
              </a:spcAft>
              <a:buFontTx/>
              <a:buBlip>
                <a:blip r:embed="rId2"/>
              </a:buBlip>
              <a:defRPr sz="2000" kern="1200">
                <a:solidFill>
                  <a:schemeClr val="tx2"/>
                </a:solidFill>
                <a:latin typeface="+mn-lt"/>
                <a:ea typeface="MS PGothic" pitchFamily="34" charset="-128"/>
                <a:cs typeface="ＭＳ Ｐゴシック"/>
              </a:defRPr>
            </a:lvl4pPr>
            <a:lvl5pPr marL="2001838" indent="-173038" algn="l" defTabSz="457200" rtl="0" eaLnBrk="0" fontAlgn="base" hangingPunct="0">
              <a:spcBef>
                <a:spcPts val="600"/>
              </a:spcBef>
              <a:spcAft>
                <a:spcPts val="300"/>
              </a:spcAft>
              <a:buFontTx/>
              <a:buBlip>
                <a:blip r:embed="rId2"/>
              </a:buBlip>
              <a:tabLst>
                <a:tab pos="2173288" algn="l"/>
              </a:tabLst>
              <a:defRPr sz="2000" kern="1200">
                <a:solidFill>
                  <a:srgbClr val="989898"/>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#pragma acc kernels</a:t>
            </a:r>
            <a:endParaRPr kumimoji="0" lang="en-US" sz="1300" b="1"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nn-NO" sz="1300" b="1" i="0" u="none" strike="noStrike" kern="1200" cap="none" spc="0" normalizeH="0" baseline="0" noProof="0" smtClean="0">
                <a:ln>
                  <a:noFill/>
                </a:ln>
                <a:solidFill>
                  <a:srgbClr val="0000FF"/>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for</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0" i="0" u="none" strike="noStrike" kern="1200" cap="none" spc="0" normalizeH="0" baseline="0" noProof="0" smtClean="0">
                <a:ln>
                  <a:noFill/>
                </a:ln>
                <a:solidFill>
                  <a:srgbClr val="8000FF"/>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//Process boundary</a:t>
            </a:r>
            <a:endParaRPr kumimoji="0" lang="de-DE" sz="1300" b="0" i="0" u="none" strike="noStrike" kern="1200" cap="none" spc="0" normalizeH="0" baseline="0" noProof="0" smtClean="0">
              <a:ln>
                <a:noFill/>
              </a:ln>
              <a:solidFill>
                <a:srgbClr val="989898"/>
              </a:solidFill>
              <a:effectLs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#pragma acc kernels </a:t>
            </a:r>
            <a:r>
              <a:rPr kumimoji="0" lang="en-US" sz="1300" b="1"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async</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nn-NO" sz="1300" b="1" i="0" u="none" strike="noStrike" kern="1200" cap="none" spc="0" normalizeH="0" baseline="0" noProof="0" smtClean="0">
                <a:ln>
                  <a:noFill/>
                </a:ln>
                <a:solidFill>
                  <a:srgbClr val="0000FF"/>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for</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0" i="0" u="none" strike="noStrike" kern="1200" cap="none" spc="0" normalizeH="0" baseline="0" noProof="0" smtClean="0">
                <a:ln>
                  <a:noFill/>
                </a:ln>
                <a:solidFill>
                  <a:srgbClr val="8000FF"/>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r>
              <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nn-NO"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nn-NO"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//Process inner domain </a:t>
            </a:r>
            <a:endPar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300" b="0"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#pragma acc host_data use_device ( A )</a:t>
            </a:r>
            <a:endParaRPr kumimoji="0" lang="en-US" sz="1300" b="1"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//Exchange halo with top and bottom neighbor</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de-DE"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MPI_Sendrecv</a:t>
            </a:r>
            <a:r>
              <a:rPr kumimoji="0" lang="en-US"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r>
              <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a:t>
            </a:r>
            <a:r>
              <a:rPr kumimoji="0" lang="en-US"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  //…</a:t>
            </a:r>
            <a:endParaRPr kumimoji="0" lang="en-US" sz="1300" b="0"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1" i="0" u="none" strike="noStrike" kern="1200" cap="none" spc="0" normalizeH="0" baseline="0" noProof="0" smtClean="0">
                <a:ln>
                  <a:noFill/>
                </a:ln>
                <a:solidFill>
                  <a:srgbClr val="00008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a:t>
            </a:r>
            <a:endParaRPr kumimoji="0" lang="en-US" sz="1300" b="0" i="0" u="none" strike="noStrike" kern="1200" cap="none" spc="0" normalizeH="0" baseline="0" noProof="0" smtClean="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0" i="0" u="none" strike="noStrike" kern="1200" cap="none" spc="0" normalizeH="0" baseline="0" noProof="0" smtClean="0">
                <a:ln>
                  <a:noFill/>
                </a:ln>
                <a:solidFill>
                  <a:srgbClr val="008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//wait for iteration to finish</a:t>
            </a:r>
            <a:endParaRPr kumimoji="0" lang="en-US" sz="1300" b="1"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300" b="1" i="0" u="none" strike="noStrike" kern="1200" cap="none" spc="0" normalizeH="0" baseline="0" noProof="0" smtClean="0">
                <a:ln>
                  <a:noFill/>
                </a:ln>
                <a:solidFill>
                  <a:srgbClr val="804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rPr>
              <a:t>#pragma acc wait</a:t>
            </a:r>
            <a:endParaRPr kumimoji="0" lang="en-US" sz="1300" b="1" i="0" u="none" strike="noStrike" kern="1200" cap="none" spc="0" normalizeH="0" baseline="0" noProof="0" dirty="0">
              <a:ln>
                <a:noFill/>
              </a:ln>
              <a:solidFill>
                <a:srgbClr val="000000"/>
              </a:solidFill>
              <a:effectLst/>
              <a:highlight>
                <a:srgbClr val="FFFFFF"/>
              </a:highlight>
              <a:uLnTx/>
              <a:uFillTx/>
              <a:latin typeface="Courier New" panose="02070309020205020404" pitchFamily="49" charset="0"/>
              <a:ea typeface="MS PGothic" pitchFamily="34" charset="-128"/>
              <a:cs typeface="Courier New" panose="02070309020205020404" pitchFamily="49" charset="0"/>
            </a:endParaRPr>
          </a:p>
        </p:txBody>
      </p:sp>
    </p:spTree>
    <p:extLst>
      <p:ext uri="{BB962C8B-B14F-4D97-AF65-F5344CB8AC3E}">
        <p14:creationId xmlns:p14="http://schemas.microsoft.com/office/powerpoint/2010/main" val="1418302784"/>
      </p:ext>
    </p:extLst>
  </p:cSld>
  <p:clrMapOvr>
    <a:masterClrMapping/>
  </p:clrMapOvr>
  <mc:AlternateContent xmlns:mc="http://schemas.openxmlformats.org/markup-compatibility/2006" xmlns:p14="http://schemas.microsoft.com/office/powerpoint/2010/main">
    <mc:Choice Requires="p14">
      <p:transition spd="med" p14:dur="700" advTm="40686">
        <p:fade/>
      </p:transition>
    </mc:Choice>
    <mc:Fallback xmlns="">
      <p:transition spd="med" advTm="40686">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Profiling MPI+OPENACC </a:t>
            </a:r>
            <a:r>
              <a:rPr lang="en-US" dirty="0" smtClean="0"/>
              <a:t>Applications</a:t>
            </a:r>
            <a:endParaRPr lang="en-US" dirty="0"/>
          </a:p>
        </p:txBody>
      </p:sp>
      <p:pic>
        <p:nvPicPr>
          <p:cNvPr id="5" name="Picture 4"/>
          <p:cNvPicPr>
            <a:picLocks noChangeAspect="1"/>
          </p:cNvPicPr>
          <p:nvPr/>
        </p:nvPicPr>
        <p:blipFill>
          <a:blip r:embed="rId2"/>
          <a:stretch>
            <a:fillRect/>
          </a:stretch>
        </p:blipFill>
        <p:spPr>
          <a:xfrm>
            <a:off x="2331720" y="1527048"/>
            <a:ext cx="6311915" cy="4206240"/>
          </a:xfrm>
          <a:prstGeom prst="rect">
            <a:avLst/>
          </a:prstGeom>
        </p:spPr>
      </p:pic>
    </p:spTree>
    <p:extLst>
      <p:ext uri="{BB962C8B-B14F-4D97-AF65-F5344CB8AC3E}">
        <p14:creationId xmlns:p14="http://schemas.microsoft.com/office/powerpoint/2010/main" val="782850081"/>
      </p:ext>
    </p:extLst>
  </p:cSld>
  <p:clrMapOvr>
    <a:masterClrMapping/>
  </p:clrMapOvr>
  <mc:AlternateContent xmlns:mc="http://schemas.openxmlformats.org/markup-compatibility/2006" xmlns:p14="http://schemas.microsoft.com/office/powerpoint/2010/main">
    <mc:Choice Requires="p14">
      <p:transition spd="med" p14:dur="700" advTm="16439">
        <p:fade/>
      </p:transition>
    </mc:Choice>
    <mc:Fallback xmlns="">
      <p:transition spd="med" advTm="16439">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Communication + Computation Overlap</a:t>
            </a:r>
          </a:p>
        </p:txBody>
      </p:sp>
      <p:graphicFrame>
        <p:nvGraphicFramePr>
          <p:cNvPr id="6" name="Content Placeholder 5"/>
          <p:cNvGraphicFramePr>
            <a:graphicFrameLocks/>
          </p:cNvGraphicFramePr>
          <p:nvPr>
            <p:extLst>
              <p:ext uri="{D42A27DB-BD31-4B8C-83A1-F6EECF244321}">
                <p14:modId xmlns:p14="http://schemas.microsoft.com/office/powerpoint/2010/main" val="1122673039"/>
              </p:ext>
            </p:extLst>
          </p:nvPr>
        </p:nvGraphicFramePr>
        <p:xfrm>
          <a:off x="965994" y="1331913"/>
          <a:ext cx="9040813" cy="4583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5559832"/>
      </p:ext>
    </p:extLst>
  </p:cSld>
  <p:clrMapOvr>
    <a:masterClrMapping/>
  </p:clrMapOvr>
  <mc:AlternateContent xmlns:mc="http://schemas.openxmlformats.org/markup-compatibility/2006" xmlns:p14="http://schemas.microsoft.com/office/powerpoint/2010/main">
    <mc:Choice Requires="p14">
      <p:transition spd="med" p14:dur="700" advTm="10007">
        <p:fade/>
      </p:transition>
    </mc:Choice>
    <mc:Fallback xmlns="">
      <p:transition spd="med" advTm="10007">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Multi GPU Jacobi Solver</a:t>
            </a:r>
            <a:endParaRPr lang="en-US" dirty="0"/>
          </a:p>
        </p:txBody>
      </p:sp>
      <p:sp>
        <p:nvSpPr>
          <p:cNvPr id="3" name="Content Placeholder 2"/>
          <p:cNvSpPr>
            <a:spLocks noGrp="1"/>
          </p:cNvSpPr>
          <p:nvPr>
            <p:ph idx="1"/>
          </p:nvPr>
        </p:nvSpPr>
        <p:spPr/>
        <p:txBody>
          <a:bodyPr/>
          <a:lstStyle/>
          <a:p>
            <a:r>
              <a:rPr lang="en-US" dirty="0" smtClean="0"/>
              <a:t>The Homework for this case study is available in the “Introduction to Multi GPU Programming with MPI and OpenACC“ lab at </a:t>
            </a:r>
            <a:r>
              <a:rPr lang="en-US" dirty="0" smtClean="0">
                <a:hlinkClick r:id="rId2"/>
              </a:rPr>
              <a:t>https://nvidia.qwiklab.com/</a:t>
            </a:r>
            <a:r>
              <a:rPr lang="en-US" dirty="0" smtClean="0"/>
              <a:t> and consists of 3 tasks</a:t>
            </a:r>
          </a:p>
          <a:p>
            <a:pPr marL="457200" indent="-457200">
              <a:buFont typeface="+mj-lt"/>
              <a:buAutoNum type="arabicPeriod"/>
            </a:pPr>
            <a:r>
              <a:rPr lang="en-US" dirty="0" smtClean="0"/>
              <a:t>Add MPI boiler plate code: Use MPI compiler wrapper, </a:t>
            </a:r>
            <a:r>
              <a:rPr lang="en-US" dirty="0" err="1" smtClean="0"/>
              <a:t>Intialize</a:t>
            </a:r>
            <a:r>
              <a:rPr lang="en-US" dirty="0" smtClean="0"/>
              <a:t> MPI, …</a:t>
            </a:r>
          </a:p>
          <a:p>
            <a:pPr marL="457200" indent="-457200">
              <a:buFont typeface="+mj-lt"/>
              <a:buAutoNum type="arabicPeriod"/>
            </a:pPr>
            <a:r>
              <a:rPr lang="en-US" dirty="0" smtClean="0"/>
              <a:t>Distribute work across GPUs</a:t>
            </a:r>
          </a:p>
          <a:p>
            <a:pPr marL="457200" indent="-457200">
              <a:buFont typeface="+mj-lt"/>
              <a:buAutoNum type="arabicPeriod"/>
            </a:pPr>
            <a:r>
              <a:rPr lang="en-US" dirty="0" smtClean="0"/>
              <a:t>Overlap communication and computation to improve multi GPU scalability.</a:t>
            </a:r>
          </a:p>
        </p:txBody>
      </p:sp>
      <p:sp>
        <p:nvSpPr>
          <p:cNvPr id="4" name="Text Placeholder 3"/>
          <p:cNvSpPr>
            <a:spLocks noGrp="1"/>
          </p:cNvSpPr>
          <p:nvPr>
            <p:ph type="body" sz="quarter" idx="10"/>
          </p:nvPr>
        </p:nvSpPr>
        <p:spPr/>
        <p:txBody>
          <a:bodyPr/>
          <a:lstStyle/>
          <a:p>
            <a:r>
              <a:rPr lang="en-US" dirty="0" smtClean="0"/>
              <a:t>Homework</a:t>
            </a:r>
            <a:endParaRPr lang="en-US" dirty="0"/>
          </a:p>
        </p:txBody>
      </p:sp>
    </p:spTree>
    <p:extLst>
      <p:ext uri="{BB962C8B-B14F-4D97-AF65-F5344CB8AC3E}">
        <p14:creationId xmlns:p14="http://schemas.microsoft.com/office/powerpoint/2010/main" val="349011604"/>
      </p:ext>
    </p:extLst>
  </p:cSld>
  <p:clrMapOvr>
    <a:masterClrMapping/>
  </p:clrMapOvr>
  <mc:AlternateContent xmlns:mc="http://schemas.openxmlformats.org/markup-compatibility/2006" xmlns:p14="http://schemas.microsoft.com/office/powerpoint/2010/main">
    <mc:Choice Requires="p14">
      <p:transition spd="med" p14:dur="700" advTm="35925">
        <p:fade/>
      </p:transition>
    </mc:Choice>
    <mc:Fallback xmlns="">
      <p:transition spd="med" advTm="35925">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smtClean="0">
                <a:solidFill>
                  <a:schemeClr val="tx1"/>
                </a:solidFill>
              </a:rPr>
              <a:t>Homework</a:t>
            </a:r>
            <a:endParaRPr lang="en-US" kern="0" dirty="0">
              <a:solidFill>
                <a:schemeClr val="tx1"/>
              </a:solidFill>
            </a:endParaRPr>
          </a:p>
        </p:txBody>
      </p:sp>
    </p:spTree>
    <p:extLst>
      <p:ext uri="{BB962C8B-B14F-4D97-AF65-F5344CB8AC3E}">
        <p14:creationId xmlns:p14="http://schemas.microsoft.com/office/powerpoint/2010/main" val="3658833462"/>
      </p:ext>
    </p:extLst>
  </p:cSld>
  <p:clrMapOvr>
    <a:masterClrMapping/>
  </p:clrMapOvr>
  <mc:AlternateContent xmlns:mc="http://schemas.openxmlformats.org/markup-compatibility/2006" xmlns:p14="http://schemas.microsoft.com/office/powerpoint/2010/main">
    <mc:Choice Requires="p14">
      <p:transition spd="med" p14:dur="700" advTm="822">
        <p:fade/>
      </p:transition>
    </mc:Choice>
    <mc:Fallback xmlns="">
      <p:transition spd="med" advTm="822">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p>
            <a:r>
              <a:rPr lang="en-US" dirty="0" smtClean="0"/>
              <a:t>Complete Pipelining and MPI </a:t>
            </a:r>
            <a:r>
              <a:rPr lang="en-US" dirty="0" err="1" smtClean="0"/>
              <a:t>Qwiklab</a:t>
            </a:r>
            <a:endParaRPr lang="en-US" dirty="0"/>
          </a:p>
        </p:txBody>
      </p:sp>
      <p:sp>
        <p:nvSpPr>
          <p:cNvPr id="3" name="Content Placeholder 2"/>
          <p:cNvSpPr>
            <a:spLocks noGrp="1"/>
          </p:cNvSpPr>
          <p:nvPr>
            <p:ph sz="half" idx="1"/>
          </p:nvPr>
        </p:nvSpPr>
        <p:spPr>
          <a:xfrm>
            <a:off x="498349" y="2111661"/>
            <a:ext cx="4589218" cy="3693521"/>
          </a:xfrm>
        </p:spPr>
        <p:txBody>
          <a:bodyPr/>
          <a:lstStyle/>
          <a:p>
            <a:pPr marL="0" indent="0">
              <a:buNone/>
            </a:pPr>
            <a:r>
              <a:rPr lang="en-US" dirty="0" smtClean="0"/>
              <a:t>From the NVIDIA </a:t>
            </a:r>
            <a:r>
              <a:rPr lang="en-US" dirty="0" err="1" smtClean="0"/>
              <a:t>Qwiklab</a:t>
            </a:r>
            <a:r>
              <a:rPr lang="en-US" dirty="0" smtClean="0"/>
              <a:t> website, select the Home Work</a:t>
            </a:r>
          </a:p>
          <a:p>
            <a:pPr lvl="1"/>
            <a:r>
              <a:rPr lang="en-US" dirty="0" smtClean="0"/>
              <a:t>Pipelining </a:t>
            </a:r>
            <a:r>
              <a:rPr lang="en-US" dirty="0"/>
              <a:t>Work on the GPU with </a:t>
            </a:r>
            <a:r>
              <a:rPr lang="en-US" dirty="0" smtClean="0"/>
              <a:t>OpenACC (~1.5 hours)</a:t>
            </a:r>
          </a:p>
          <a:p>
            <a:pPr lvl="2"/>
            <a:r>
              <a:rPr lang="en-US" u="sng" dirty="0">
                <a:hlinkClick r:id="rId2"/>
              </a:rPr>
              <a:t>bit.ly/nvoacclab4</a:t>
            </a:r>
            <a:endParaRPr lang="en-US" dirty="0" smtClean="0"/>
          </a:p>
          <a:p>
            <a:pPr lvl="1"/>
            <a:r>
              <a:rPr lang="en-US" dirty="0" smtClean="0"/>
              <a:t>Introduction to Multi GPU Programming with MPI and OpenACC (~1.5 hours)</a:t>
            </a:r>
          </a:p>
          <a:p>
            <a:pPr lvl="2"/>
            <a:r>
              <a:rPr lang="en-US" dirty="0" smtClean="0">
                <a:hlinkClick r:id="rId3"/>
              </a:rPr>
              <a:t>bit.ly/nvoacclab4b</a:t>
            </a:r>
            <a:r>
              <a:rPr lang="en-US" dirty="0" smtClean="0"/>
              <a:t> </a:t>
            </a:r>
          </a:p>
          <a:p>
            <a:pPr lvl="2"/>
            <a:endParaRPr lang="en-US" dirty="0" smtClean="0"/>
          </a:p>
        </p:txBody>
      </p:sp>
      <p:sp>
        <p:nvSpPr>
          <p:cNvPr id="6" name="Text Placeholder 5"/>
          <p:cNvSpPr>
            <a:spLocks noGrp="1"/>
          </p:cNvSpPr>
          <p:nvPr>
            <p:ph type="body" sz="quarter" idx="10"/>
          </p:nvPr>
        </p:nvSpPr>
        <p:spPr/>
        <p:txBody>
          <a:bodyPr/>
          <a:lstStyle/>
          <a:p>
            <a:endParaRPr lang="en-US" dirty="0"/>
          </a:p>
        </p:txBody>
      </p:sp>
      <p:pic>
        <p:nvPicPr>
          <p:cNvPr id="9" name="Content Placeholder 8"/>
          <p:cNvPicPr>
            <a:picLocks noGrp="1" noChangeAspect="1"/>
          </p:cNvPicPr>
          <p:nvPr>
            <p:ph sz="half" idx="2"/>
          </p:nvPr>
        </p:nvPicPr>
        <p:blipFill>
          <a:blip r:embed="rId4"/>
          <a:stretch>
            <a:fillRect/>
          </a:stretch>
        </p:blipFill>
        <p:spPr>
          <a:xfrm>
            <a:off x="5754358" y="2111375"/>
            <a:ext cx="4494872" cy="3694113"/>
          </a:xfrm>
          <a:prstGeom prst="rect">
            <a:avLst/>
          </a:prstGeom>
        </p:spPr>
      </p:pic>
    </p:spTree>
    <p:extLst>
      <p:ext uri="{BB962C8B-B14F-4D97-AF65-F5344CB8AC3E}">
        <p14:creationId xmlns:p14="http://schemas.microsoft.com/office/powerpoint/2010/main" val="4110599485"/>
      </p:ext>
    </p:extLst>
  </p:cSld>
  <p:clrMapOvr>
    <a:masterClrMapping/>
  </p:clrMapOvr>
  <mc:AlternateContent xmlns:mc="http://schemas.openxmlformats.org/markup-compatibility/2006" xmlns:p14="http://schemas.microsoft.com/office/powerpoint/2010/main">
    <mc:Choice Requires="p14">
      <p:transition spd="med" p14:dur="700" advTm="42353">
        <p:fade/>
      </p:transition>
    </mc:Choice>
    <mc:Fallback xmlns="">
      <p:transition spd="med" advTm="42353">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Where to find help</a:t>
            </a:r>
            <a:endParaRPr lang="en-US" dirty="0"/>
          </a:p>
        </p:txBody>
      </p:sp>
      <p:sp>
        <p:nvSpPr>
          <p:cNvPr id="3" name="Content Placeholder 2"/>
          <p:cNvSpPr>
            <a:spLocks noGrp="1"/>
          </p:cNvSpPr>
          <p:nvPr>
            <p:ph idx="1"/>
          </p:nvPr>
        </p:nvSpPr>
        <p:spPr>
          <a:xfrm>
            <a:off x="516750" y="1668026"/>
            <a:ext cx="10456050" cy="4153934"/>
          </a:xfrm>
        </p:spPr>
        <p:txBody>
          <a:bodyPr/>
          <a:lstStyle/>
          <a:p>
            <a:pPr marL="342900" indent="-342900">
              <a:buFont typeface="Arial" panose="020B0604020202020204" pitchFamily="34" charset="0"/>
              <a:buChar char="•"/>
            </a:pPr>
            <a:r>
              <a:rPr lang="en-US" dirty="0" smtClean="0"/>
              <a:t>OpenACC Course Recordings </a:t>
            </a:r>
            <a:r>
              <a:rPr lang="en-US" dirty="0"/>
              <a:t>- </a:t>
            </a:r>
            <a:r>
              <a:rPr lang="en-US" dirty="0">
                <a:hlinkClick r:id="rId2"/>
              </a:rPr>
              <a:t>https://</a:t>
            </a:r>
            <a:r>
              <a:rPr lang="en-US" dirty="0" smtClean="0">
                <a:hlinkClick r:id="rId2"/>
              </a:rPr>
              <a:t>developer.nvidia.com/openacc-course</a:t>
            </a:r>
            <a:endParaRPr lang="en-US" dirty="0" smtClean="0"/>
          </a:p>
          <a:p>
            <a:pPr marL="342900" indent="-342900">
              <a:buFont typeface="Arial" panose="020B0604020202020204" pitchFamily="34" charset="0"/>
              <a:buChar char="•"/>
            </a:pPr>
            <a:r>
              <a:rPr lang="en-US" dirty="0" smtClean="0"/>
              <a:t>OpenACC </a:t>
            </a:r>
            <a:r>
              <a:rPr lang="en-US" dirty="0"/>
              <a:t>Toolkit - </a:t>
            </a:r>
            <a:r>
              <a:rPr lang="en-US" dirty="0">
                <a:hlinkClick r:id="rId3"/>
              </a:rPr>
              <a:t>http</a:t>
            </a:r>
            <a:r>
              <a:rPr lang="en-US" dirty="0" smtClean="0">
                <a:hlinkClick r:id="rId3"/>
              </a:rPr>
              <a:t>://developer.nvidia.com/openacc</a:t>
            </a:r>
            <a:endParaRPr lang="en-US" dirty="0" smtClean="0"/>
          </a:p>
          <a:p>
            <a:pPr marL="342900" indent="-342900">
              <a:buFont typeface="Arial" panose="020B0604020202020204" pitchFamily="34" charset="0"/>
              <a:buChar char="•"/>
            </a:pPr>
            <a:r>
              <a:rPr lang="en-US" dirty="0" smtClean="0"/>
              <a:t>Parallel </a:t>
            </a:r>
            <a:r>
              <a:rPr lang="en-US" dirty="0" err="1"/>
              <a:t>Forall</a:t>
            </a:r>
            <a:r>
              <a:rPr lang="en-US" dirty="0"/>
              <a:t> Blog - </a:t>
            </a:r>
            <a:r>
              <a:rPr lang="en-US" dirty="0">
                <a:hlinkClick r:id="rId4"/>
              </a:rPr>
              <a:t>http://devblogs.nvidia.com/parallelforall</a:t>
            </a:r>
            <a:r>
              <a:rPr lang="en-US" dirty="0" smtClean="0">
                <a:hlinkClick r:id="rId4"/>
              </a:rPr>
              <a:t>/</a:t>
            </a:r>
            <a:endParaRPr lang="en-US" dirty="0" smtClean="0"/>
          </a:p>
          <a:p>
            <a:pPr marL="342900" indent="-342900">
              <a:buFont typeface="Arial" panose="020B0604020202020204" pitchFamily="34" charset="0"/>
              <a:buChar char="•"/>
            </a:pPr>
            <a:r>
              <a:rPr lang="en-US" dirty="0" smtClean="0"/>
              <a:t>Hands-on </a:t>
            </a:r>
            <a:r>
              <a:rPr lang="en-US" dirty="0"/>
              <a:t>Training - </a:t>
            </a:r>
            <a:r>
              <a:rPr lang="en-US" dirty="0">
                <a:hlinkClick r:id="rId5"/>
              </a:rPr>
              <a:t>http://</a:t>
            </a:r>
            <a:r>
              <a:rPr lang="en-US" dirty="0" smtClean="0">
                <a:hlinkClick r:id="rId5"/>
              </a:rPr>
              <a:t>nvidia.qwiklabs.com</a:t>
            </a:r>
            <a:endParaRPr lang="en-US" dirty="0" smtClean="0"/>
          </a:p>
          <a:p>
            <a:pPr marL="342900" indent="-342900">
              <a:buFont typeface="Arial" panose="020B0604020202020204" pitchFamily="34" charset="0"/>
              <a:buChar char="•"/>
            </a:pPr>
            <a:r>
              <a:rPr lang="en-US" dirty="0" smtClean="0"/>
              <a:t>GPU </a:t>
            </a:r>
            <a:r>
              <a:rPr lang="en-US" dirty="0"/>
              <a:t>Technology Conference - </a:t>
            </a:r>
            <a:r>
              <a:rPr lang="en-US" dirty="0">
                <a:hlinkClick r:id="rId6"/>
              </a:rPr>
              <a:t>http://www.gputechconf.com</a:t>
            </a:r>
            <a:r>
              <a:rPr lang="en-US" dirty="0" smtClean="0">
                <a:hlinkClick r:id="rId6"/>
              </a:rPr>
              <a:t>/</a:t>
            </a:r>
            <a:endParaRPr lang="en-US" dirty="0" smtClean="0"/>
          </a:p>
          <a:p>
            <a:pPr marL="342900" indent="-342900">
              <a:buFont typeface="Arial" panose="020B0604020202020204" pitchFamily="34" charset="0"/>
              <a:buChar char="•"/>
            </a:pPr>
            <a:r>
              <a:rPr lang="en-US" dirty="0" smtClean="0"/>
              <a:t>NVIDIA </a:t>
            </a:r>
            <a:r>
              <a:rPr lang="en-US" dirty="0" err="1" smtClean="0"/>
              <a:t>DevTalk</a:t>
            </a:r>
            <a:r>
              <a:rPr lang="en-US" dirty="0" smtClean="0"/>
              <a:t> Forums </a:t>
            </a:r>
            <a:r>
              <a:rPr lang="en-US" dirty="0"/>
              <a:t>- </a:t>
            </a:r>
            <a:r>
              <a:rPr lang="en-US" dirty="0">
                <a:hlinkClick r:id="rId7"/>
              </a:rPr>
              <a:t>https://</a:t>
            </a:r>
            <a:r>
              <a:rPr lang="en-US" dirty="0" smtClean="0">
                <a:hlinkClick r:id="rId7"/>
              </a:rPr>
              <a:t>devtalk.nvidia.com/default/board/56</a:t>
            </a:r>
            <a:endParaRPr lang="en-US" dirty="0" smtClean="0"/>
          </a:p>
          <a:p>
            <a:pPr marL="342900" indent="-342900">
              <a:buFont typeface="Arial" panose="020B0604020202020204" pitchFamily="34" charset="0"/>
              <a:buChar char="•"/>
            </a:pPr>
            <a:r>
              <a:rPr lang="en-US" dirty="0" smtClean="0"/>
              <a:t>OpenACC on </a:t>
            </a:r>
            <a:r>
              <a:rPr lang="en-US" dirty="0" err="1" smtClean="0"/>
              <a:t>StackOverflow</a:t>
            </a:r>
            <a:r>
              <a:rPr lang="en-US" dirty="0"/>
              <a:t> - </a:t>
            </a:r>
            <a:r>
              <a:rPr lang="en-US" dirty="0">
                <a:hlinkClick r:id="rId8"/>
              </a:rPr>
              <a:t>http://</a:t>
            </a:r>
            <a:r>
              <a:rPr lang="en-US" dirty="0" smtClean="0">
                <a:hlinkClick r:id="rId8"/>
              </a:rPr>
              <a:t>stackoverflow.com/questions/tagged/openacc</a:t>
            </a:r>
            <a:endParaRPr lang="en-US" dirty="0" smtClean="0"/>
          </a:p>
          <a:p>
            <a:pPr marL="342900" indent="-342900">
              <a:buFont typeface="Arial" panose="020B0604020202020204" pitchFamily="34" charset="0"/>
              <a:buChar char="•"/>
            </a:pPr>
            <a:r>
              <a:rPr lang="en-US" dirty="0" smtClean="0"/>
              <a:t>OpenACC </a:t>
            </a:r>
            <a:r>
              <a:rPr lang="en-US" dirty="0"/>
              <a:t>- </a:t>
            </a:r>
            <a:r>
              <a:rPr lang="en-US" dirty="0">
                <a:hlinkClick r:id="rId9"/>
              </a:rPr>
              <a:t>http://openacc.org</a:t>
            </a:r>
            <a:r>
              <a:rPr lang="en-US" dirty="0" smtClean="0">
                <a:hlinkClick r:id="rId9"/>
              </a:rPr>
              <a:t>/</a:t>
            </a:r>
            <a:endParaRPr lang="en-US" dirty="0" smtClean="0"/>
          </a:p>
        </p:txBody>
      </p:sp>
    </p:spTree>
    <p:extLst>
      <p:ext uri="{BB962C8B-B14F-4D97-AF65-F5344CB8AC3E}">
        <p14:creationId xmlns:p14="http://schemas.microsoft.com/office/powerpoint/2010/main" val="17907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Office Hours In Two Week</a:t>
            </a:r>
            <a:endParaRPr lang="en-US" dirty="0"/>
          </a:p>
        </p:txBody>
      </p:sp>
      <p:sp>
        <p:nvSpPr>
          <p:cNvPr id="3" name="Content Placeholder 2"/>
          <p:cNvSpPr>
            <a:spLocks noGrp="1"/>
          </p:cNvSpPr>
          <p:nvPr>
            <p:ph idx="1"/>
          </p:nvPr>
        </p:nvSpPr>
        <p:spPr/>
        <p:txBody>
          <a:bodyPr/>
          <a:lstStyle/>
          <a:p>
            <a:r>
              <a:rPr lang="en-US" sz="2400" dirty="0" smtClean="0"/>
              <a:t>Last session in two weeks will be an office hours session.</a:t>
            </a:r>
          </a:p>
          <a:p>
            <a:r>
              <a:rPr lang="en-US" sz="2400" dirty="0" smtClean="0"/>
              <a:t>Bring your questions from this week’s lecture and homework to that session.</a:t>
            </a:r>
          </a:p>
          <a:p>
            <a:r>
              <a:rPr lang="en-US" sz="2400" dirty="0" smtClean="0"/>
              <a:t>If you can’t wait until then, post a question on </a:t>
            </a:r>
            <a:r>
              <a:rPr lang="en-US" sz="2400" dirty="0" err="1" smtClean="0"/>
              <a:t>StackOverflow</a:t>
            </a:r>
            <a:r>
              <a:rPr lang="en-US" sz="2400" dirty="0" smtClean="0"/>
              <a:t> tagged with </a:t>
            </a:r>
            <a:r>
              <a:rPr lang="en-US" sz="2400" dirty="0" err="1" smtClean="0"/>
              <a:t>openacc</a:t>
            </a:r>
            <a:r>
              <a:rPr lang="en-US" sz="2400" dirty="0" smtClean="0"/>
              <a:t>.</a:t>
            </a:r>
            <a:endParaRPr lang="en-US" sz="2400"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04195947"/>
      </p:ext>
    </p:extLst>
  </p:cSld>
  <p:clrMapOvr>
    <a:masterClrMapping/>
  </p:clrMapOvr>
  <mc:AlternateContent xmlns:mc="http://schemas.openxmlformats.org/markup-compatibility/2006" xmlns:p14="http://schemas.microsoft.com/office/powerpoint/2010/main">
    <mc:Choice Requires="p14">
      <p:transition spd="med" p14:dur="700" advTm="23354">
        <p:fade/>
      </p:transition>
    </mc:Choice>
    <mc:Fallback xmlns="">
      <p:transition spd="med" advTm="23354">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2025" y="4893665"/>
            <a:ext cx="5876310" cy="4762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2790634"/>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smtClean="0">
                <a:solidFill>
                  <a:schemeClr val="tx1"/>
                </a:solidFill>
              </a:rPr>
              <a:t>Course Syllabus</a:t>
            </a:r>
          </a:p>
        </p:txBody>
      </p:sp>
      <p:sp>
        <p:nvSpPr>
          <p:cNvPr id="7" name="TextBox 6"/>
          <p:cNvSpPr txBox="1"/>
          <p:nvPr/>
        </p:nvSpPr>
        <p:spPr>
          <a:xfrm>
            <a:off x="4896464" y="861894"/>
            <a:ext cx="5751871" cy="44781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900"/>
              </a:spcAft>
            </a:pPr>
            <a:r>
              <a:rPr lang="en-US" sz="2000" dirty="0" smtClean="0">
                <a:solidFill>
                  <a:schemeClr val="tx2"/>
                </a:solidFill>
              </a:rPr>
              <a:t>Oct 1: 	</a:t>
            </a:r>
            <a:r>
              <a:rPr lang="en-US" sz="2000" dirty="0" smtClean="0">
                <a:solidFill>
                  <a:schemeClr val="bg1"/>
                </a:solidFill>
              </a:rPr>
              <a:t>Introduction </a:t>
            </a:r>
            <a:r>
              <a:rPr lang="en-US" sz="2000" dirty="0">
                <a:solidFill>
                  <a:schemeClr val="bg1"/>
                </a:solidFill>
              </a:rPr>
              <a:t>to OpenACC</a:t>
            </a:r>
          </a:p>
          <a:p>
            <a:pPr>
              <a:lnSpc>
                <a:spcPct val="90000"/>
              </a:lnSpc>
              <a:spcBef>
                <a:spcPts val="900"/>
              </a:spcBef>
              <a:spcAft>
                <a:spcPts val="900"/>
              </a:spcAft>
            </a:pPr>
            <a:r>
              <a:rPr lang="en-US" sz="2000" dirty="0" smtClean="0">
                <a:solidFill>
                  <a:schemeClr val="tx2"/>
                </a:solidFill>
              </a:rPr>
              <a:t>Oct 6: 	</a:t>
            </a:r>
            <a:r>
              <a:rPr lang="en-US" sz="2000" dirty="0" smtClean="0">
                <a:solidFill>
                  <a:schemeClr val="bg1"/>
                </a:solidFill>
              </a:rPr>
              <a:t>Office </a:t>
            </a:r>
            <a:r>
              <a:rPr lang="en-US" sz="2000" dirty="0">
                <a:solidFill>
                  <a:schemeClr val="bg1"/>
                </a:solidFill>
              </a:rPr>
              <a:t>Hours</a:t>
            </a:r>
          </a:p>
          <a:p>
            <a:pPr>
              <a:lnSpc>
                <a:spcPct val="90000"/>
              </a:lnSpc>
              <a:spcBef>
                <a:spcPts val="900"/>
              </a:spcBef>
              <a:spcAft>
                <a:spcPts val="900"/>
              </a:spcAft>
            </a:pPr>
            <a:r>
              <a:rPr lang="en-US" sz="2000" dirty="0" smtClean="0">
                <a:solidFill>
                  <a:schemeClr val="tx2"/>
                </a:solidFill>
              </a:rPr>
              <a:t>Oct 15: </a:t>
            </a:r>
            <a:r>
              <a:rPr lang="en-US" sz="2000" dirty="0">
                <a:solidFill>
                  <a:schemeClr val="bg1"/>
                </a:solidFill>
              </a:rPr>
              <a:t>Profiling and Parallelizing with the </a:t>
            </a:r>
            <a:r>
              <a:rPr lang="en-US" sz="2000" dirty="0" smtClean="0">
                <a:solidFill>
                  <a:schemeClr val="bg1"/>
                </a:solidFill>
              </a:rPr>
              <a:t>				OpenACC </a:t>
            </a:r>
            <a:r>
              <a:rPr lang="en-US" sz="2000" dirty="0">
                <a:solidFill>
                  <a:schemeClr val="bg1"/>
                </a:solidFill>
              </a:rPr>
              <a:t>Toolkit</a:t>
            </a:r>
          </a:p>
          <a:p>
            <a:pPr>
              <a:lnSpc>
                <a:spcPct val="90000"/>
              </a:lnSpc>
              <a:spcBef>
                <a:spcPts val="900"/>
              </a:spcBef>
              <a:spcAft>
                <a:spcPts val="900"/>
              </a:spcAft>
            </a:pPr>
            <a:r>
              <a:rPr lang="en-US" sz="2000" dirty="0" smtClean="0">
                <a:solidFill>
                  <a:schemeClr val="tx2"/>
                </a:solidFill>
              </a:rPr>
              <a:t>Oct 20: </a:t>
            </a:r>
            <a:r>
              <a:rPr lang="en-US" sz="2000" dirty="0">
                <a:solidFill>
                  <a:schemeClr val="bg1"/>
                </a:solidFill>
              </a:rPr>
              <a:t>Office Hours</a:t>
            </a:r>
          </a:p>
          <a:p>
            <a:pPr>
              <a:lnSpc>
                <a:spcPct val="90000"/>
              </a:lnSpc>
              <a:spcBef>
                <a:spcPts val="900"/>
              </a:spcBef>
              <a:spcAft>
                <a:spcPts val="900"/>
              </a:spcAft>
            </a:pPr>
            <a:r>
              <a:rPr lang="en-US" sz="2000" dirty="0" smtClean="0">
                <a:solidFill>
                  <a:schemeClr val="tx2"/>
                </a:solidFill>
              </a:rPr>
              <a:t>Oct 29:</a:t>
            </a:r>
            <a:r>
              <a:rPr lang="en-US" sz="2000" dirty="0" smtClean="0">
                <a:solidFill>
                  <a:schemeClr val="bg1"/>
                </a:solidFill>
              </a:rPr>
              <a:t> </a:t>
            </a:r>
            <a:r>
              <a:rPr lang="en-US" sz="2000" dirty="0">
                <a:solidFill>
                  <a:schemeClr val="bg1"/>
                </a:solidFill>
              </a:rPr>
              <a:t>Expressing Data Locality </a:t>
            </a:r>
            <a:r>
              <a:rPr lang="en-US" sz="2000" dirty="0" smtClean="0">
                <a:solidFill>
                  <a:schemeClr val="bg1"/>
                </a:solidFill>
              </a:rPr>
              <a:t>and 					Optimizations with </a:t>
            </a:r>
            <a:r>
              <a:rPr lang="en-US" sz="2000" dirty="0">
                <a:solidFill>
                  <a:schemeClr val="bg1"/>
                </a:solidFill>
              </a:rPr>
              <a:t>OpenACC</a:t>
            </a:r>
          </a:p>
          <a:p>
            <a:pPr>
              <a:lnSpc>
                <a:spcPct val="90000"/>
              </a:lnSpc>
              <a:spcBef>
                <a:spcPts val="900"/>
              </a:spcBef>
              <a:spcAft>
                <a:spcPts val="900"/>
              </a:spcAft>
            </a:pPr>
            <a:r>
              <a:rPr lang="en-US" sz="2000" dirty="0" smtClean="0">
                <a:solidFill>
                  <a:schemeClr val="tx2"/>
                </a:solidFill>
              </a:rPr>
              <a:t>Nov 3: 	</a:t>
            </a:r>
            <a:r>
              <a:rPr lang="en-US" sz="2000" dirty="0" smtClean="0">
                <a:solidFill>
                  <a:schemeClr val="bg1"/>
                </a:solidFill>
              </a:rPr>
              <a:t>Office </a:t>
            </a:r>
            <a:r>
              <a:rPr lang="en-US" sz="2000" dirty="0">
                <a:solidFill>
                  <a:schemeClr val="bg1"/>
                </a:solidFill>
              </a:rPr>
              <a:t>Hours</a:t>
            </a:r>
          </a:p>
          <a:p>
            <a:pPr>
              <a:lnSpc>
                <a:spcPct val="90000"/>
              </a:lnSpc>
              <a:spcBef>
                <a:spcPts val="900"/>
              </a:spcBef>
              <a:spcAft>
                <a:spcPts val="900"/>
              </a:spcAft>
            </a:pPr>
            <a:r>
              <a:rPr lang="en-US" sz="2000" dirty="0" smtClean="0">
                <a:solidFill>
                  <a:schemeClr val="tx2"/>
                </a:solidFill>
              </a:rPr>
              <a:t>Nov 12: </a:t>
            </a:r>
            <a:r>
              <a:rPr lang="en-US" sz="2000" dirty="0" smtClean="0">
                <a:solidFill>
                  <a:schemeClr val="bg1"/>
                </a:solidFill>
              </a:rPr>
              <a:t>Advanced </a:t>
            </a:r>
            <a:r>
              <a:rPr lang="en-US" sz="2000" dirty="0">
                <a:solidFill>
                  <a:schemeClr val="bg1"/>
                </a:solidFill>
              </a:rPr>
              <a:t>OpenACC Techniques</a:t>
            </a:r>
          </a:p>
          <a:p>
            <a:pPr>
              <a:lnSpc>
                <a:spcPct val="90000"/>
              </a:lnSpc>
              <a:spcBef>
                <a:spcPts val="900"/>
              </a:spcBef>
              <a:spcAft>
                <a:spcPts val="900"/>
              </a:spcAft>
            </a:pPr>
            <a:r>
              <a:rPr lang="en-US" sz="2000" dirty="0" smtClean="0">
                <a:solidFill>
                  <a:schemeClr val="tx2"/>
                </a:solidFill>
              </a:rPr>
              <a:t>Nov 24: </a:t>
            </a:r>
            <a:r>
              <a:rPr lang="en-US" sz="2000" dirty="0">
                <a:solidFill>
                  <a:schemeClr val="bg1"/>
                </a:solidFill>
              </a:rPr>
              <a:t>Office Hours</a:t>
            </a:r>
          </a:p>
        </p:txBody>
      </p:sp>
      <p:sp>
        <p:nvSpPr>
          <p:cNvPr id="3" name="TextBox 2"/>
          <p:cNvSpPr txBox="1"/>
          <p:nvPr/>
        </p:nvSpPr>
        <p:spPr>
          <a:xfrm>
            <a:off x="171449" y="5622528"/>
            <a:ext cx="4143375"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Recordings</a:t>
            </a:r>
            <a:r>
              <a:rPr lang="en-US" dirty="0">
                <a:solidFill>
                  <a:schemeClr val="tx1"/>
                </a:solidFill>
              </a:rPr>
              <a:t>: </a:t>
            </a:r>
            <a:r>
              <a:rPr lang="en-US" sz="1400" dirty="0">
                <a:solidFill>
                  <a:schemeClr val="tx1"/>
                </a:solidFill>
              </a:rPr>
              <a:t>https://</a:t>
            </a:r>
            <a:r>
              <a:rPr lang="en-US" sz="1400" dirty="0" smtClean="0">
                <a:solidFill>
                  <a:schemeClr val="tx1"/>
                </a:solidFill>
              </a:rPr>
              <a:t>developer.nvidia.com/openacc-course</a:t>
            </a:r>
          </a:p>
        </p:txBody>
      </p:sp>
    </p:spTree>
    <p:extLst>
      <p:ext uri="{BB962C8B-B14F-4D97-AF65-F5344CB8AC3E}">
        <p14:creationId xmlns:p14="http://schemas.microsoft.com/office/powerpoint/2010/main" val="2974082875"/>
      </p:ext>
    </p:extLst>
  </p:cSld>
  <p:clrMapOvr>
    <a:masterClrMapping/>
  </p:clrMapOvr>
  <mc:AlternateContent xmlns:mc="http://schemas.openxmlformats.org/markup-compatibility/2006" xmlns:p14="http://schemas.microsoft.com/office/powerpoint/2010/main">
    <mc:Choice Requires="p14">
      <p:transition spd="med" p14:dur="700" advTm="10042">
        <p:fade/>
      </p:transition>
    </mc:Choice>
    <mc:Fallback xmlns="">
      <p:transition spd="med" advTm="10042">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Step 1</a:t>
            </a:r>
            <a:r>
              <a:rPr lang="en-US" dirty="0"/>
              <a:t>: Results</a:t>
            </a:r>
          </a:p>
        </p:txBody>
      </p:sp>
      <p:pic>
        <p:nvPicPr>
          <p:cNvPr id="5" name="Picture 4"/>
          <p:cNvPicPr>
            <a:picLocks noChangeAspect="1"/>
          </p:cNvPicPr>
          <p:nvPr/>
        </p:nvPicPr>
        <p:blipFill>
          <a:blip r:embed="rId3"/>
          <a:stretch>
            <a:fillRect/>
          </a:stretch>
        </p:blipFill>
        <p:spPr>
          <a:xfrm>
            <a:off x="1917065" y="1329588"/>
            <a:ext cx="7138670" cy="4480560"/>
          </a:xfrm>
          <a:prstGeom prst="rect">
            <a:avLst/>
          </a:prstGeom>
        </p:spPr>
      </p:pic>
      <p:sp>
        <p:nvSpPr>
          <p:cNvPr id="6" name="Rectangle 5"/>
          <p:cNvSpPr/>
          <p:nvPr/>
        </p:nvSpPr>
        <p:spPr>
          <a:xfrm>
            <a:off x="5486401" y="5391509"/>
            <a:ext cx="2993366" cy="25879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Tree>
    <p:custDataLst>
      <p:tags r:id="rId1"/>
    </p:custDataLst>
    <p:extLst>
      <p:ext uri="{BB962C8B-B14F-4D97-AF65-F5344CB8AC3E}">
        <p14:creationId xmlns:p14="http://schemas.microsoft.com/office/powerpoint/2010/main" val="1874800021"/>
      </p:ext>
    </p:extLst>
  </p:cSld>
  <p:clrMapOvr>
    <a:masterClrMapping/>
  </p:clrMapOvr>
  <mc:AlternateContent xmlns:mc="http://schemas.openxmlformats.org/markup-compatibility/2006" xmlns:p14="http://schemas.microsoft.com/office/powerpoint/2010/main">
    <mc:Choice Requires="p14">
      <p:transition spd="med" p14:dur="700" advTm="40805">
        <p:fade/>
      </p:transition>
    </mc:Choice>
    <mc:Fallback xmlns="">
      <p:transition spd="med" advTm="408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Example 1 cont.</a:t>
            </a:r>
            <a:endParaRPr lang="en-US" dirty="0"/>
          </a:p>
        </p:txBody>
      </p:sp>
      <p:sp>
        <p:nvSpPr>
          <p:cNvPr id="8" name="Rounded Rectangle 7"/>
          <p:cNvSpPr/>
          <p:nvPr/>
        </p:nvSpPr>
        <p:spPr>
          <a:xfrm>
            <a:off x="1146560" y="1828700"/>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Populate A</a:t>
            </a:r>
            <a:endParaRPr lang="en-US" dirty="0">
              <a:solidFill>
                <a:srgbClr val="FFFFFF"/>
              </a:solidFill>
            </a:endParaRPr>
          </a:p>
        </p:txBody>
      </p:sp>
      <p:sp>
        <p:nvSpPr>
          <p:cNvPr id="9" name="Rounded Rectangle 8"/>
          <p:cNvSpPr/>
          <p:nvPr/>
        </p:nvSpPr>
        <p:spPr>
          <a:xfrm>
            <a:off x="1146561" y="3170490"/>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Populate B</a:t>
            </a:r>
            <a:endParaRPr lang="en-US" dirty="0">
              <a:solidFill>
                <a:srgbClr val="FFFFFF"/>
              </a:solidFill>
            </a:endParaRPr>
          </a:p>
        </p:txBody>
      </p:sp>
      <p:sp>
        <p:nvSpPr>
          <p:cNvPr id="10" name="Rounded Rectangle 9"/>
          <p:cNvSpPr/>
          <p:nvPr/>
        </p:nvSpPr>
        <p:spPr>
          <a:xfrm>
            <a:off x="1146559" y="4512280"/>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Calculate A + B</a:t>
            </a:r>
            <a:endParaRPr lang="en-US" dirty="0">
              <a:solidFill>
                <a:srgbClr val="FFFFFF"/>
              </a:solidFill>
            </a:endParaRPr>
          </a:p>
        </p:txBody>
      </p:sp>
      <p:sp>
        <p:nvSpPr>
          <p:cNvPr id="11" name="TextBox 10"/>
          <p:cNvSpPr txBox="1"/>
          <p:nvPr/>
        </p:nvSpPr>
        <p:spPr>
          <a:xfrm>
            <a:off x="606750" y="1487068"/>
            <a:ext cx="334140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76B900"/>
                </a:solidFill>
              </a:rPr>
              <a:t>Synchronous Execution</a:t>
            </a:r>
          </a:p>
        </p:txBody>
      </p:sp>
      <p:sp>
        <p:nvSpPr>
          <p:cNvPr id="12" name="Rounded Rectangle 11"/>
          <p:cNvSpPr/>
          <p:nvPr/>
        </p:nvSpPr>
        <p:spPr>
          <a:xfrm>
            <a:off x="5835353" y="2111661"/>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Populate A</a:t>
            </a:r>
            <a:endParaRPr lang="en-US" dirty="0">
              <a:solidFill>
                <a:srgbClr val="FFFFFF"/>
              </a:solidFill>
            </a:endParaRPr>
          </a:p>
        </p:txBody>
      </p:sp>
      <p:sp>
        <p:nvSpPr>
          <p:cNvPr id="13" name="Rounded Rectangle 12"/>
          <p:cNvSpPr/>
          <p:nvPr/>
        </p:nvSpPr>
        <p:spPr>
          <a:xfrm>
            <a:off x="8407637" y="2111661"/>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Populate B</a:t>
            </a:r>
            <a:endParaRPr lang="en-US" dirty="0">
              <a:solidFill>
                <a:srgbClr val="FFFFFF"/>
              </a:solidFill>
            </a:endParaRPr>
          </a:p>
        </p:txBody>
      </p:sp>
      <p:sp>
        <p:nvSpPr>
          <p:cNvPr id="14" name="Rounded Rectangle 13"/>
          <p:cNvSpPr/>
          <p:nvPr/>
        </p:nvSpPr>
        <p:spPr>
          <a:xfrm>
            <a:off x="7335138" y="3689785"/>
            <a:ext cx="2290273" cy="1058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Calculate A + B</a:t>
            </a:r>
            <a:endParaRPr lang="en-US" dirty="0">
              <a:solidFill>
                <a:srgbClr val="FFFFFF"/>
              </a:solidFill>
            </a:endParaRPr>
          </a:p>
        </p:txBody>
      </p:sp>
      <p:sp>
        <p:nvSpPr>
          <p:cNvPr id="15" name="TextBox 14"/>
          <p:cNvSpPr txBox="1"/>
          <p:nvPr/>
        </p:nvSpPr>
        <p:spPr>
          <a:xfrm>
            <a:off x="6454922" y="1487068"/>
            <a:ext cx="334140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76B900"/>
                </a:solidFill>
              </a:rPr>
              <a:t>Asynchronous Execution</a:t>
            </a:r>
          </a:p>
        </p:txBody>
      </p:sp>
      <p:cxnSp>
        <p:nvCxnSpPr>
          <p:cNvPr id="17" name="Straight Arrow Connector 16"/>
          <p:cNvCxnSpPr>
            <a:stCxn id="8" idx="2"/>
            <a:endCxn id="9" idx="0"/>
          </p:cNvCxnSpPr>
          <p:nvPr/>
        </p:nvCxnSpPr>
        <p:spPr>
          <a:xfrm>
            <a:off x="2291697" y="2887529"/>
            <a:ext cx="1" cy="28296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a:off x="2261783" y="4229319"/>
            <a:ext cx="1" cy="28296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endCxn id="14" idx="0"/>
          </p:cNvCxnSpPr>
          <p:nvPr/>
        </p:nvCxnSpPr>
        <p:spPr>
          <a:xfrm>
            <a:off x="6952003" y="3147176"/>
            <a:ext cx="1528272" cy="5426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a:endCxn id="14" idx="0"/>
          </p:cNvCxnSpPr>
          <p:nvPr/>
        </p:nvCxnSpPr>
        <p:spPr>
          <a:xfrm flipH="1">
            <a:off x="8480275" y="3166591"/>
            <a:ext cx="1072498" cy="5231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3948157" y="3819558"/>
            <a:ext cx="3032332"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000000"/>
                </a:solidFill>
              </a:rPr>
              <a:t>Note: Nothing here guarantees that A &amp; B will be populated at the same time, but by making them asynchronous, it’s now possible to run them in parallel.</a:t>
            </a:r>
          </a:p>
        </p:txBody>
      </p:sp>
    </p:spTree>
    <p:extLst>
      <p:ext uri="{BB962C8B-B14F-4D97-AF65-F5344CB8AC3E}">
        <p14:creationId xmlns:p14="http://schemas.microsoft.com/office/powerpoint/2010/main" val="29135696"/>
      </p:ext>
    </p:extLst>
  </p:cSld>
  <p:clrMapOvr>
    <a:masterClrMapping/>
  </p:clrMapOvr>
  <mc:AlternateContent xmlns:mc="http://schemas.openxmlformats.org/markup-compatibility/2006" xmlns:p14="http://schemas.microsoft.com/office/powerpoint/2010/main">
    <mc:Choice Requires="p14">
      <p:transition spd="med" p14:dur="700" advTm="44086">
        <p:fade/>
      </p:transition>
    </mc:Choice>
    <mc:Fallback xmlns="">
      <p:transition spd="med" advTm="44086">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98348" y="661226"/>
            <a:ext cx="9976104" cy="590931"/>
          </a:xfrm>
        </p:spPr>
        <p:txBody>
          <a:bodyPr/>
          <a:lstStyle/>
          <a:p>
            <a:r>
              <a:rPr lang="en-US" dirty="0"/>
              <a:t>OpenACC &amp; CUDA Streams</a:t>
            </a:r>
          </a:p>
        </p:txBody>
      </p:sp>
      <p:sp>
        <p:nvSpPr>
          <p:cNvPr id="6" name="Content Placeholder 5"/>
          <p:cNvSpPr>
            <a:spLocks noGrp="1"/>
          </p:cNvSpPr>
          <p:nvPr>
            <p:ph idx="1"/>
          </p:nvPr>
        </p:nvSpPr>
        <p:spPr/>
        <p:txBody>
          <a:bodyPr/>
          <a:lstStyle/>
          <a:p>
            <a:r>
              <a:rPr lang="en-US" dirty="0"/>
              <a:t>OpenACC </a:t>
            </a:r>
            <a:r>
              <a:rPr lang="en-US" i="1" dirty="0"/>
              <a:t>suggests</a:t>
            </a:r>
            <a:r>
              <a:rPr lang="en-US" dirty="0"/>
              <a:t> two functions for interoperating with CUDA streams</a:t>
            </a:r>
            <a:r>
              <a:rPr lang="en-US" dirty="0" smtClean="0"/>
              <a:t>:</a:t>
            </a:r>
          </a:p>
          <a:p>
            <a:pPr marL="342900" indent="-342900">
              <a:buFont typeface="Arial" panose="020B0604020202020204" pitchFamily="34" charset="0"/>
              <a:buChar char="•"/>
            </a:pPr>
            <a:r>
              <a:rPr lang="en-US" b="1" dirty="0">
                <a:solidFill>
                  <a:srgbClr val="000000"/>
                </a:solidFill>
                <a:latin typeface="Courier New" panose="02070309020205020404" pitchFamily="49" charset="0"/>
                <a:cs typeface="Courier New" panose="02070309020205020404" pitchFamily="49" charset="0"/>
              </a:rPr>
              <a:t>void* </a:t>
            </a:r>
            <a:r>
              <a:rPr lang="en-US" b="1" dirty="0" err="1">
                <a:solidFill>
                  <a:srgbClr val="000000"/>
                </a:solidFill>
                <a:latin typeface="Courier New" panose="02070309020205020404" pitchFamily="49" charset="0"/>
                <a:cs typeface="Courier New" panose="02070309020205020404" pitchFamily="49" charset="0"/>
              </a:rPr>
              <a:t>acc_get_cuda_stream</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000000"/>
                </a:solidFill>
                <a:latin typeface="Courier New" panose="02070309020205020404" pitchFamily="49" charset="0"/>
                <a:cs typeface="Courier New" panose="02070309020205020404" pitchFamily="49" charset="0"/>
              </a:rPr>
              <a:t>int</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000000"/>
                </a:solidFill>
                <a:latin typeface="Courier New" panose="02070309020205020404" pitchFamily="49" charset="0"/>
                <a:cs typeface="Courier New" panose="02070309020205020404" pitchFamily="49" charset="0"/>
              </a:rPr>
              <a:t>async</a:t>
            </a:r>
            <a:r>
              <a:rPr lang="en-US" b="1" dirty="0">
                <a:solidFill>
                  <a:srgbClr val="000000"/>
                </a:solidFill>
                <a:latin typeface="Courier New" panose="02070309020205020404" pitchFamily="49" charset="0"/>
                <a:cs typeface="Courier New" panose="02070309020205020404" pitchFamily="49" charset="0"/>
              </a:rPr>
              <a:t> </a:t>
            </a:r>
            <a:r>
              <a:rPr lang="en-US" b="1" dirty="0" smtClean="0">
                <a:solidFill>
                  <a:srgbClr val="000000"/>
                </a:solidFill>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acc_set_cuda_stream</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async</a:t>
            </a:r>
            <a:r>
              <a:rPr lang="en-US" b="1" dirty="0">
                <a:latin typeface="Courier New" panose="02070309020205020404" pitchFamily="49" charset="0"/>
                <a:cs typeface="Courier New" panose="02070309020205020404" pitchFamily="49" charset="0"/>
              </a:rPr>
              <a:t>, void* stream );</a:t>
            </a:r>
            <a:endParaRPr lang="en-US" b="1" dirty="0" smtClean="0">
              <a:solidFill>
                <a:srgbClr val="000000"/>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endParaRPr lang="en-US" dirty="0"/>
          </a:p>
          <a:p>
            <a:endParaRPr lang="en-US" dirty="0"/>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1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OpenACC </a:t>
            </a:r>
            <a:r>
              <a:rPr lang="en-US" dirty="0" err="1" smtClean="0">
                <a:solidFill>
                  <a:schemeClr val="bg1"/>
                </a:solidFill>
                <a:cs typeface="Courier New" panose="02070309020205020404" pitchFamily="49" charset="0"/>
              </a:rPr>
              <a:t>deviceptr</a:t>
            </a:r>
            <a:endParaRPr lang="en-US" dirty="0">
              <a:solidFill>
                <a:schemeClr val="bg1"/>
              </a:solidFill>
              <a:cs typeface="Courier New" panose="02070309020205020404" pitchFamily="49" charset="0"/>
            </a:endParaRPr>
          </a:p>
        </p:txBody>
      </p:sp>
      <p:sp>
        <p:nvSpPr>
          <p:cNvPr id="3" name="Content Placeholder 2"/>
          <p:cNvSpPr>
            <a:spLocks noGrp="1"/>
          </p:cNvSpPr>
          <p:nvPr>
            <p:ph idx="1"/>
          </p:nvPr>
        </p:nvSpPr>
        <p:spPr>
          <a:xfrm>
            <a:off x="516750" y="1252157"/>
            <a:ext cx="9948672" cy="4569803"/>
          </a:xfrm>
        </p:spPr>
        <p:txBody>
          <a:bodyPr>
            <a:noAutofit/>
          </a:bodyPr>
          <a:lstStyle/>
          <a:p>
            <a:pPr marL="0" indent="0">
              <a:buNone/>
            </a:pPr>
            <a:r>
              <a:rPr lang="en-US" dirty="0" smtClean="0"/>
              <a:t>The </a:t>
            </a:r>
            <a:r>
              <a:rPr lang="en-US" b="1" dirty="0" err="1" smtClean="0">
                <a:solidFill>
                  <a:schemeClr val="tx2"/>
                </a:solidFill>
                <a:latin typeface="Courier New" panose="02070309020205020404" pitchFamily="49" charset="0"/>
                <a:cs typeface="Courier New" panose="02070309020205020404" pitchFamily="49" charset="0"/>
              </a:rPr>
              <a:t>deviceptr</a:t>
            </a:r>
            <a:r>
              <a:rPr lang="en-US" dirty="0" smtClean="0">
                <a:solidFill>
                  <a:schemeClr val="tx2"/>
                </a:solidFill>
              </a:rPr>
              <a:t> </a:t>
            </a:r>
            <a:r>
              <a:rPr lang="en-US" dirty="0" smtClean="0"/>
              <a:t>clause informs the compiler that an object is already on the device, so no translation is necessary.</a:t>
            </a:r>
          </a:p>
          <a:p>
            <a:pPr lvl="1"/>
            <a:r>
              <a:rPr lang="en-US" sz="2000" dirty="0" smtClean="0"/>
              <a:t>Valid for </a:t>
            </a:r>
            <a:r>
              <a:rPr lang="en-US" sz="2000" b="1" dirty="0" smtClean="0">
                <a:solidFill>
                  <a:schemeClr val="tx2"/>
                </a:solidFill>
                <a:latin typeface="Courier New" panose="02070309020205020404" pitchFamily="49" charset="0"/>
                <a:cs typeface="Courier New" panose="02070309020205020404" pitchFamily="49" charset="0"/>
              </a:rPr>
              <a:t>parallel</a:t>
            </a:r>
            <a:r>
              <a:rPr lang="en-US" sz="2000" dirty="0" smtClean="0"/>
              <a:t>, </a:t>
            </a:r>
            <a:r>
              <a:rPr lang="en-US" sz="2000" b="1" dirty="0" smtClean="0">
                <a:solidFill>
                  <a:schemeClr val="tx2"/>
                </a:solidFill>
                <a:latin typeface="Courier New" panose="02070309020205020404" pitchFamily="49" charset="0"/>
                <a:cs typeface="Courier New" panose="02070309020205020404" pitchFamily="49" charset="0"/>
              </a:rPr>
              <a:t>kernels</a:t>
            </a:r>
            <a:r>
              <a:rPr lang="en-US" sz="2000" dirty="0" smtClean="0"/>
              <a:t>, and </a:t>
            </a:r>
            <a:r>
              <a:rPr lang="en-US" sz="2000" b="1" dirty="0" smtClean="0">
                <a:solidFill>
                  <a:schemeClr val="tx2"/>
                </a:solidFill>
                <a:latin typeface="Courier New" panose="02070309020205020404" pitchFamily="49" charset="0"/>
                <a:cs typeface="Courier New" panose="02070309020205020404" pitchFamily="49" charset="0"/>
              </a:rPr>
              <a:t>data</a:t>
            </a:r>
            <a:endParaRPr lang="en-US" b="1" noProof="1" smtClean="0">
              <a:solidFill>
                <a:srgbClr val="73B900"/>
              </a:solidFill>
              <a:latin typeface="Lucida Console" pitchFamily="49" charset="0"/>
            </a:endParaRPr>
          </a:p>
          <a:p>
            <a:pPr marL="0" indent="0" fontAlgn="ctr">
              <a:lnSpc>
                <a:spcPct val="100000"/>
              </a:lnSpc>
              <a:spcBef>
                <a:spcPct val="10000"/>
              </a:spcBef>
              <a:spcAft>
                <a:spcPts val="0"/>
              </a:spcAft>
              <a:buSzPct val="180000"/>
              <a:buNone/>
              <a:defRPr/>
            </a:pPr>
            <a:r>
              <a:rPr lang="en-US" b="1" noProof="1" smtClean="0">
                <a:solidFill>
                  <a:srgbClr val="73B900"/>
                </a:solidFill>
                <a:latin typeface="Lucida Console" pitchFamily="49" charset="0"/>
              </a:rPr>
              <a:t>cudaMallocManaged((</a:t>
            </a:r>
            <a:r>
              <a:rPr lang="en-US" b="1" noProof="1">
                <a:solidFill>
                  <a:srgbClr val="73B900"/>
                </a:solidFill>
                <a:latin typeface="Lucida Console" pitchFamily="49" charset="0"/>
              </a:rPr>
              <a:t>void*)&amp;</a:t>
            </a:r>
            <a:r>
              <a:rPr lang="en-US" b="1" noProof="1" smtClean="0">
                <a:solidFill>
                  <a:srgbClr val="73B900"/>
                </a:solidFill>
                <a:latin typeface="Lucida Console" pitchFamily="49" charset="0"/>
              </a:rPr>
              <a:t>x,(</a:t>
            </a:r>
            <a:r>
              <a:rPr lang="en-US" b="1" noProof="1">
                <a:solidFill>
                  <a:srgbClr val="73B900"/>
                </a:solidFill>
                <a:latin typeface="Lucida Console" pitchFamily="49" charset="0"/>
              </a:rPr>
              <a:t>size_t)n*sizeof(float));</a:t>
            </a:r>
          </a:p>
          <a:p>
            <a:pPr marL="0" indent="0" fontAlgn="ctr">
              <a:lnSpc>
                <a:spcPct val="100000"/>
              </a:lnSpc>
              <a:spcBef>
                <a:spcPct val="10000"/>
              </a:spcBef>
              <a:spcAft>
                <a:spcPts val="0"/>
              </a:spcAft>
              <a:buSzPct val="180000"/>
              <a:buNone/>
              <a:defRPr/>
            </a:pPr>
            <a:r>
              <a:rPr lang="en-US" b="1" noProof="1" smtClean="0">
                <a:solidFill>
                  <a:srgbClr val="73B900"/>
                </a:solidFill>
                <a:latin typeface="Lucida Console" pitchFamily="49" charset="0"/>
              </a:rPr>
              <a:t>cudaMallocManaged((</a:t>
            </a:r>
            <a:r>
              <a:rPr lang="en-US" b="1" noProof="1">
                <a:solidFill>
                  <a:srgbClr val="73B900"/>
                </a:solidFill>
                <a:latin typeface="Lucida Console" pitchFamily="49" charset="0"/>
              </a:rPr>
              <a:t>void*)&amp;</a:t>
            </a:r>
            <a:r>
              <a:rPr lang="en-US" b="1" noProof="1" smtClean="0">
                <a:solidFill>
                  <a:srgbClr val="73B900"/>
                </a:solidFill>
                <a:latin typeface="Lucida Console" pitchFamily="49" charset="0"/>
              </a:rPr>
              <a:t>y,(</a:t>
            </a:r>
            <a:r>
              <a:rPr lang="en-US" b="1" noProof="1">
                <a:solidFill>
                  <a:srgbClr val="73B900"/>
                </a:solidFill>
                <a:latin typeface="Lucida Console" pitchFamily="49" charset="0"/>
              </a:rPr>
              <a:t>size_t)n*sizeof(float));</a:t>
            </a:r>
          </a:p>
          <a:p>
            <a:pPr marL="0" indent="0" fontAlgn="ctr">
              <a:lnSpc>
                <a:spcPct val="100000"/>
              </a:lnSpc>
              <a:spcBef>
                <a:spcPct val="10000"/>
              </a:spcBef>
              <a:spcAft>
                <a:spcPts val="0"/>
              </a:spcAft>
              <a:buSzPct val="180000"/>
              <a:buNone/>
              <a:defRPr/>
            </a:pPr>
            <a:endParaRPr lang="en-US" b="1" noProof="1">
              <a:solidFill>
                <a:srgbClr val="73B900"/>
              </a:solidFill>
              <a:latin typeface="Lucida Console" pitchFamily="49" charset="0"/>
            </a:endParaRPr>
          </a:p>
          <a:p>
            <a:pPr marL="0" lvl="0" indent="0">
              <a:lnSpc>
                <a:spcPct val="100000"/>
              </a:lnSpc>
              <a:spcAft>
                <a:spcPts val="0"/>
              </a:spcAft>
              <a:buNone/>
            </a:pPr>
            <a:r>
              <a:rPr lang="en-US" b="1" dirty="0" smtClean="0">
                <a:solidFill>
                  <a:schemeClr val="tx2">
                    <a:lumMod val="50000"/>
                  </a:schemeClr>
                </a:solidFill>
                <a:latin typeface="Courier New" pitchFamily="49" charset="0"/>
                <a:cs typeface="Courier New" pitchFamily="49" charset="0"/>
              </a:rPr>
              <a:t>#pragma </a:t>
            </a:r>
            <a:r>
              <a:rPr lang="en-US" b="1" dirty="0" err="1" smtClean="0">
                <a:solidFill>
                  <a:schemeClr val="tx2">
                    <a:lumMod val="50000"/>
                  </a:schemeClr>
                </a:solidFill>
                <a:latin typeface="Courier New" pitchFamily="49" charset="0"/>
                <a:cs typeface="Courier New" pitchFamily="49" charset="0"/>
              </a:rPr>
              <a:t>acc</a:t>
            </a:r>
            <a:r>
              <a:rPr lang="en-US" b="1" dirty="0" smtClean="0">
                <a:solidFill>
                  <a:schemeClr val="tx2">
                    <a:lumMod val="50000"/>
                  </a:schemeClr>
                </a:solidFill>
                <a:latin typeface="Courier New" pitchFamily="49" charset="0"/>
                <a:cs typeface="Courier New" pitchFamily="49" charset="0"/>
              </a:rPr>
              <a:t> </a:t>
            </a:r>
            <a:r>
              <a:rPr lang="en-US" b="1" dirty="0">
                <a:solidFill>
                  <a:schemeClr val="tx2">
                    <a:lumMod val="50000"/>
                  </a:schemeClr>
                </a:solidFill>
                <a:latin typeface="Courier New" pitchFamily="49" charset="0"/>
                <a:cs typeface="Courier New" pitchFamily="49" charset="0"/>
              </a:rPr>
              <a:t>parallel </a:t>
            </a:r>
            <a:r>
              <a:rPr lang="en-US" b="1" dirty="0" smtClean="0">
                <a:solidFill>
                  <a:schemeClr val="tx2">
                    <a:lumMod val="50000"/>
                  </a:schemeClr>
                </a:solidFill>
                <a:latin typeface="Courier New" pitchFamily="49" charset="0"/>
                <a:cs typeface="Courier New" pitchFamily="49" charset="0"/>
              </a:rPr>
              <a:t>loop </a:t>
            </a:r>
            <a:r>
              <a:rPr lang="en-US" b="1" dirty="0" err="1" smtClean="0">
                <a:solidFill>
                  <a:schemeClr val="tx2"/>
                </a:solidFill>
                <a:latin typeface="Courier New" pitchFamily="49" charset="0"/>
                <a:cs typeface="Courier New" pitchFamily="49" charset="0"/>
              </a:rPr>
              <a:t>deviceptr</a:t>
            </a:r>
            <a:r>
              <a:rPr lang="en-US" b="1" dirty="0" smtClean="0">
                <a:solidFill>
                  <a:schemeClr val="tx2"/>
                </a:solidFill>
                <a:latin typeface="Courier New" pitchFamily="49" charset="0"/>
                <a:cs typeface="Courier New" pitchFamily="49" charset="0"/>
              </a:rPr>
              <a:t>(</a:t>
            </a:r>
            <a:r>
              <a:rPr lang="en-US" b="1" dirty="0" err="1" smtClean="0">
                <a:solidFill>
                  <a:schemeClr val="tx2"/>
                </a:solidFill>
                <a:latin typeface="Courier New" pitchFamily="49" charset="0"/>
                <a:cs typeface="Courier New" pitchFamily="49" charset="0"/>
              </a:rPr>
              <a:t>x,y</a:t>
            </a:r>
            <a:r>
              <a:rPr lang="en-US" b="1" dirty="0" smtClean="0">
                <a:solidFill>
                  <a:schemeClr val="tx2"/>
                </a:solidFill>
                <a:latin typeface="Courier New" pitchFamily="49" charset="0"/>
                <a:cs typeface="Courier New" pitchFamily="49" charset="0"/>
              </a:rPr>
              <a:t>)</a:t>
            </a:r>
            <a:endParaRPr lang="en-US" b="1" dirty="0">
              <a:solidFill>
                <a:schemeClr val="tx2"/>
              </a:solidFill>
              <a:latin typeface="Courier New" pitchFamily="49" charset="0"/>
              <a:cs typeface="Courier New" pitchFamily="49" charset="0"/>
            </a:endParaRPr>
          </a:p>
          <a:p>
            <a:pPr marL="0" lvl="0" indent="0">
              <a:lnSpc>
                <a:spcPct val="100000"/>
              </a:lnSpc>
              <a:spcAft>
                <a:spcPts val="0"/>
              </a:spcAft>
              <a:buNone/>
            </a:pPr>
            <a:r>
              <a:rPr lang="en-US" b="1" dirty="0" smtClean="0">
                <a:latin typeface="Courier New" pitchFamily="49" charset="0"/>
                <a:cs typeface="Courier New" pitchFamily="49" charset="0"/>
              </a:rPr>
              <a:t>for(</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i=0; i&lt;n ; i++)</a:t>
            </a:r>
          </a:p>
          <a:p>
            <a:pPr marL="0" lvl="0" indent="0">
              <a:lnSpc>
                <a:spcPct val="100000"/>
              </a:lnSpc>
              <a:spcAft>
                <a:spcPts val="0"/>
              </a:spcAft>
              <a:buNone/>
            </a:pPr>
            <a:r>
              <a:rPr lang="en-US" b="1" dirty="0">
                <a:latin typeface="Courier New" pitchFamily="49" charset="0"/>
                <a:cs typeface="Courier New" pitchFamily="49" charset="0"/>
              </a:rPr>
              <a:t>{</a:t>
            </a:r>
          </a:p>
          <a:p>
            <a:pPr marL="0" lvl="0" indent="0">
              <a:lnSpc>
                <a:spcPct val="100000"/>
              </a:lnSpc>
              <a:spcAft>
                <a:spcPts val="0"/>
              </a:spcAft>
              <a:buNone/>
            </a:pP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y(i) = a*x(i)+y(i)</a:t>
            </a:r>
          </a:p>
          <a:p>
            <a:pPr marL="0" lvl="0" indent="0">
              <a:lnSpc>
                <a:spcPct val="100000"/>
              </a:lnSpc>
              <a:spcAft>
                <a:spcPts val="0"/>
              </a:spcAft>
              <a:buNone/>
            </a:pPr>
            <a:r>
              <a:rPr lang="en-US" b="1" dirty="0">
                <a:latin typeface="Courier New" pitchFamily="49" charset="0"/>
                <a:cs typeface="Courier New" pitchFamily="49" charset="0"/>
              </a:rPr>
              <a:t>}</a:t>
            </a:r>
          </a:p>
          <a:p>
            <a:pPr marL="457200" lvl="1" indent="0">
              <a:lnSpc>
                <a:spcPct val="100000"/>
              </a:lnSpc>
              <a:spcAft>
                <a:spcPts val="0"/>
              </a:spcAft>
              <a:buNone/>
            </a:pPr>
            <a:endParaRPr lang="en-US" sz="2000" b="1" dirty="0" smtClean="0">
              <a:latin typeface="Courier New" panose="02070309020205020404" pitchFamily="49" charset="0"/>
              <a:cs typeface="Courier New" panose="02070309020205020404" pitchFamily="49" charset="0"/>
            </a:endParaRPr>
          </a:p>
        </p:txBody>
      </p:sp>
      <p:grpSp>
        <p:nvGrpSpPr>
          <p:cNvPr id="7" name="Group 6"/>
          <p:cNvGrpSpPr/>
          <p:nvPr/>
        </p:nvGrpSpPr>
        <p:grpSpPr>
          <a:xfrm>
            <a:off x="7229882" y="3779360"/>
            <a:ext cx="2708530" cy="1678616"/>
            <a:chOff x="7549477" y="3816839"/>
            <a:chExt cx="2708530" cy="1678616"/>
          </a:xfrm>
        </p:grpSpPr>
        <p:sp>
          <p:nvSpPr>
            <p:cNvPr id="4" name="Right Brace 3"/>
            <p:cNvSpPr/>
            <p:nvPr/>
          </p:nvSpPr>
          <p:spPr>
            <a:xfrm>
              <a:off x="7549477" y="3816839"/>
              <a:ext cx="216024" cy="1678616"/>
            </a:xfrm>
            <a:prstGeom prst="rightBrace">
              <a:avLst>
                <a:gd name="adj1" fmla="val 2786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5" name="TextBox 4"/>
            <p:cNvSpPr txBox="1"/>
            <p:nvPr/>
          </p:nvSpPr>
          <p:spPr>
            <a:xfrm>
              <a:off x="7765501" y="3994456"/>
              <a:ext cx="2492506" cy="1323379"/>
            </a:xfrm>
            <a:prstGeom prst="rect">
              <a:avLst/>
            </a:prstGeom>
            <a:noFill/>
          </p:spPr>
          <p:txBody>
            <a:bodyPr wrap="square" lIns="91386" tIns="45690" rIns="91386" bIns="45690" rtlCol="0">
              <a:spAutoFit/>
            </a:bodyPr>
            <a:lstStyle/>
            <a:p>
              <a:pPr algn="ctr"/>
              <a:r>
                <a:rPr lang="en-US" sz="2000" b="1" dirty="0" smtClean="0">
                  <a:solidFill>
                    <a:schemeClr val="bg1"/>
                  </a:solidFill>
                  <a:latin typeface="Trebuchet MS" pitchFamily="34" charset="0"/>
                </a:rPr>
                <a:t>Do not translate x and y, they are already on the device.</a:t>
              </a:r>
              <a:endParaRPr lang="en-GB" sz="2000" b="1" dirty="0">
                <a:solidFill>
                  <a:schemeClr val="bg1"/>
                </a:solidFill>
                <a:latin typeface="Trebuchet MS" pitchFamily="34" charset="0"/>
              </a:endParaRPr>
            </a:p>
          </p:txBody>
        </p:sp>
      </p:grpSp>
    </p:spTree>
    <p:extLst>
      <p:ext uri="{BB962C8B-B14F-4D97-AF65-F5344CB8AC3E}">
        <p14:creationId xmlns:p14="http://schemas.microsoft.com/office/powerpoint/2010/main" val="243508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err="1">
                <a:cs typeface="Courier New" panose="02070309020205020404" pitchFamily="49" charset="0"/>
              </a:rPr>
              <a:t>deviceptr</a:t>
            </a:r>
            <a:r>
              <a:rPr lang="en-US" dirty="0"/>
              <a:t> Example</a:t>
            </a:r>
          </a:p>
        </p:txBody>
      </p:sp>
      <p:grpSp>
        <p:nvGrpSpPr>
          <p:cNvPr id="5" name="Group 4"/>
          <p:cNvGrpSpPr/>
          <p:nvPr/>
        </p:nvGrpSpPr>
        <p:grpSpPr>
          <a:xfrm>
            <a:off x="695668" y="1622966"/>
            <a:ext cx="9581465" cy="3374548"/>
            <a:chOff x="1095469" y="1622966"/>
            <a:chExt cx="9581465" cy="3374548"/>
          </a:xfrm>
          <a:noFill/>
        </p:grpSpPr>
        <p:sp>
          <p:nvSpPr>
            <p:cNvPr id="6" name="Rounded Rectangle 5"/>
            <p:cNvSpPr/>
            <p:nvPr/>
          </p:nvSpPr>
          <p:spPr>
            <a:xfrm>
              <a:off x="1095469" y="1622966"/>
              <a:ext cx="4599161" cy="3374548"/>
            </a:xfrm>
            <a:prstGeom prst="roundRect">
              <a:avLst/>
            </a:prstGeom>
            <a:grp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a:solidFill>
                    <a:schemeClr val="bg1"/>
                  </a:solidFill>
                  <a:latin typeface="Lucida Console" pitchFamily="49" charset="0"/>
                </a:rPr>
                <a:t>void saxpy(int n, float a, float * restrict x, float * restrict y)</a:t>
              </a:r>
            </a:p>
            <a:p>
              <a:pPr eaLnBrk="0" fontAlgn="ctr" hangingPunct="0">
                <a:spcBef>
                  <a:spcPct val="10000"/>
                </a:spcBef>
                <a:buSzPct val="180000"/>
              </a:pPr>
              <a:r>
                <a:rPr lang="en-US" sz="1200" b="1" noProof="1">
                  <a:solidFill>
                    <a:schemeClr val="bg1"/>
                  </a:solidFill>
                  <a:latin typeface="Lucida Console" pitchFamily="49" charset="0"/>
                </a:rPr>
                <a:t>{</a:t>
              </a:r>
            </a:p>
            <a:p>
              <a:pPr eaLnBrk="0" fontAlgn="ctr" hangingPunct="0">
                <a:spcBef>
                  <a:spcPct val="10000"/>
                </a:spcBef>
                <a:buSzPct val="180000"/>
              </a:pPr>
              <a:r>
                <a:rPr lang="en-US" sz="1200" b="1" noProof="1">
                  <a:solidFill>
                    <a:schemeClr val="tx2">
                      <a:lumMod val="50000"/>
                    </a:schemeClr>
                  </a:solidFill>
                  <a:latin typeface="Lucida Console" pitchFamily="49" charset="0"/>
                </a:rPr>
                <a:t>#pragma acc kernels </a:t>
              </a:r>
              <a:r>
                <a:rPr lang="en-US" sz="1200" b="1" noProof="1">
                  <a:solidFill>
                    <a:schemeClr val="tx2"/>
                  </a:solidFill>
                  <a:latin typeface="Lucida Console" pitchFamily="49" charset="0"/>
                </a:rPr>
                <a:t>deviceptr(x[0:n],y[0:n])</a:t>
              </a:r>
            </a:p>
            <a:p>
              <a:pPr eaLnBrk="0" fontAlgn="ctr" hangingPunct="0">
                <a:spcBef>
                  <a:spcPct val="10000"/>
                </a:spcBef>
                <a:buSzPct val="180000"/>
              </a:pPr>
              <a:r>
                <a:rPr lang="en-US" sz="1200" b="1" noProof="1">
                  <a:solidFill>
                    <a:schemeClr val="tx2">
                      <a:lumMod val="50000"/>
                    </a:schemeClr>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    for(int i=0; i&lt;n; i++)</a:t>
              </a:r>
            </a:p>
            <a:p>
              <a:pPr eaLnBrk="0" fontAlgn="ctr" hangingPunct="0">
                <a:spcBef>
                  <a:spcPct val="10000"/>
                </a:spcBef>
                <a:buSzPct val="180000"/>
              </a:pPr>
              <a:r>
                <a:rPr lang="en-US" sz="1200" b="1" noProof="1">
                  <a:solidFill>
                    <a:schemeClr val="bg1"/>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      y[i] += 2.0*x[i];</a:t>
              </a:r>
            </a:p>
            <a:p>
              <a:pPr eaLnBrk="0" fontAlgn="ctr" hangingPunct="0">
                <a:spcBef>
                  <a:spcPct val="10000"/>
                </a:spcBef>
                <a:buSzPct val="180000"/>
              </a:pPr>
              <a:r>
                <a:rPr lang="en-US" sz="1200" b="1" noProof="1">
                  <a:solidFill>
                    <a:schemeClr val="bg1"/>
                  </a:solidFill>
                  <a:latin typeface="Lucida Console" pitchFamily="49" charset="0"/>
                </a:rPr>
                <a:t>    }</a:t>
              </a:r>
            </a:p>
            <a:p>
              <a:pPr eaLnBrk="0" fontAlgn="ctr" hangingPunct="0">
                <a:spcBef>
                  <a:spcPct val="10000"/>
                </a:spcBef>
                <a:buSzPct val="180000"/>
              </a:pPr>
              <a:r>
                <a:rPr lang="en-US" sz="1200" b="1" noProof="1">
                  <a:solidFill>
                    <a:schemeClr val="tx2">
                      <a:lumMod val="50000"/>
                    </a:schemeClr>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a:t>
              </a:r>
            </a:p>
          </p:txBody>
        </p:sp>
        <p:sp>
          <p:nvSpPr>
            <p:cNvPr id="7" name="Rounded Rectangle 6"/>
            <p:cNvSpPr/>
            <p:nvPr/>
          </p:nvSpPr>
          <p:spPr>
            <a:xfrm>
              <a:off x="5803271" y="1625368"/>
              <a:ext cx="4873663" cy="3372145"/>
            </a:xfrm>
            <a:prstGeom prst="roundRect">
              <a:avLst/>
            </a:prstGeom>
            <a:grp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marL="91440" eaLnBrk="0" fontAlgn="ctr" hangingPunct="0">
                <a:spcBef>
                  <a:spcPct val="10000"/>
                </a:spcBef>
                <a:buSzPct val="180000"/>
                <a:defRPr/>
              </a:pPr>
              <a:r>
                <a:rPr lang="en-US" sz="1200" b="1" noProof="1">
                  <a:solidFill>
                    <a:schemeClr val="bg1"/>
                  </a:solidFill>
                  <a:latin typeface="Lucida Console" pitchFamily="49" charset="0"/>
                </a:rPr>
                <a:t>int main(int argc, char **argv)</a:t>
              </a:r>
            </a:p>
            <a:p>
              <a:pPr marL="91440" eaLnBrk="0" fontAlgn="ctr" hangingPunct="0">
                <a:spcBef>
                  <a:spcPct val="10000"/>
                </a:spcBef>
                <a:buSzPct val="180000"/>
                <a:defRPr/>
              </a:pPr>
              <a:r>
                <a:rPr lang="en-US" sz="1200" b="1" noProof="1">
                  <a:solidFill>
                    <a:schemeClr val="bg1"/>
                  </a:solidFill>
                  <a:latin typeface="Lucida Console" pitchFamily="49" charset="0"/>
                </a:rPr>
                <a:t>{</a:t>
              </a:r>
            </a:p>
            <a:p>
              <a:pPr marL="91440" eaLnBrk="0" fontAlgn="ctr" hangingPunct="0">
                <a:spcBef>
                  <a:spcPct val="10000"/>
                </a:spcBef>
                <a:buSzPct val="180000"/>
                <a:defRPr/>
              </a:pPr>
              <a:r>
                <a:rPr lang="en-US" sz="1200" b="1" noProof="1">
                  <a:solidFill>
                    <a:schemeClr val="bg1"/>
                  </a:solidFill>
                  <a:latin typeface="Lucida Console" pitchFamily="49" charset="0"/>
                </a:rPr>
                <a:t>  float *x, *y, tmp;</a:t>
              </a:r>
            </a:p>
            <a:p>
              <a:pPr marL="91440" eaLnBrk="0" fontAlgn="ctr" hangingPunct="0">
                <a:spcBef>
                  <a:spcPct val="10000"/>
                </a:spcBef>
                <a:buSzPct val="180000"/>
                <a:defRPr/>
              </a:pPr>
              <a:r>
                <a:rPr lang="en-US" sz="1200" b="1" noProof="1">
                  <a:solidFill>
                    <a:schemeClr val="bg1"/>
                  </a:solidFill>
                  <a:latin typeface="Lucida Console" pitchFamily="49" charset="0"/>
                </a:rPr>
                <a:t>  int n = 1&lt;&lt;20, i;</a:t>
              </a:r>
            </a:p>
            <a:p>
              <a:pPr marL="91440" eaLnBrk="0" fontAlgn="ctr" hangingPunct="0">
                <a:spcBef>
                  <a:spcPct val="10000"/>
                </a:spcBef>
                <a:buSzPct val="180000"/>
                <a:defRPr/>
              </a:pPr>
              <a:endParaRPr lang="en-US" sz="1200" b="1" noProof="1">
                <a:solidFill>
                  <a:schemeClr val="bg1"/>
                </a:solidFill>
                <a:latin typeface="Lucida Console" pitchFamily="49" charset="0"/>
              </a:endParaRPr>
            </a:p>
            <a:p>
              <a:pPr marL="91440" eaLnBrk="0" fontAlgn="ctr" hangingPunct="0">
                <a:spcBef>
                  <a:spcPct val="10000"/>
                </a:spcBef>
                <a:buSzPct val="180000"/>
                <a:defRPr/>
              </a:pPr>
              <a:r>
                <a:rPr lang="en-US" sz="1200" b="1" noProof="1">
                  <a:solidFill>
                    <a:schemeClr val="bg1"/>
                  </a:solidFill>
                  <a:latin typeface="Lucida Console" pitchFamily="49" charset="0"/>
                </a:rPr>
                <a:t>  </a:t>
              </a:r>
              <a:r>
                <a:rPr lang="en-US" sz="1200" b="1" noProof="1">
                  <a:solidFill>
                    <a:schemeClr val="tx2"/>
                  </a:solidFill>
                  <a:latin typeface="Lucida Console" pitchFamily="49" charset="0"/>
                </a:rPr>
                <a:t>cudaMalloc((void*)&amp;x,(size_t)n*sizeof(float));</a:t>
              </a:r>
            </a:p>
            <a:p>
              <a:pPr marL="91440" eaLnBrk="0" fontAlgn="ctr" hangingPunct="0">
                <a:spcBef>
                  <a:spcPct val="10000"/>
                </a:spcBef>
                <a:buSzPct val="180000"/>
                <a:defRPr/>
              </a:pPr>
              <a:r>
                <a:rPr lang="en-US" sz="1200" b="1" noProof="1">
                  <a:solidFill>
                    <a:schemeClr val="tx2"/>
                  </a:solidFill>
                  <a:latin typeface="Lucida Console" pitchFamily="49" charset="0"/>
                </a:rPr>
                <a:t>  cudaMalloc((void*)&amp;y,(size_t)n*sizeof(float));</a:t>
              </a:r>
            </a:p>
            <a:p>
              <a:pPr marL="91440" eaLnBrk="0" fontAlgn="ctr" hangingPunct="0">
                <a:spcBef>
                  <a:spcPct val="10000"/>
                </a:spcBef>
                <a:buSzPct val="180000"/>
                <a:defRPr/>
              </a:pPr>
              <a:endParaRPr lang="en-US" sz="1200" b="1" noProof="1">
                <a:solidFill>
                  <a:schemeClr val="bg1"/>
                </a:solidFill>
                <a:latin typeface="Lucida Console" pitchFamily="49" charset="0"/>
              </a:endParaRPr>
            </a:p>
            <a:p>
              <a:pPr marL="91440" eaLnBrk="0" fontAlgn="ctr" hangingPunct="0">
                <a:spcBef>
                  <a:spcPct val="10000"/>
                </a:spcBef>
                <a:buSzPct val="180000"/>
                <a:defRPr/>
              </a:pPr>
              <a:r>
                <a:rPr lang="en-US" sz="1200" b="1" noProof="1">
                  <a:solidFill>
                    <a:schemeClr val="bg1"/>
                  </a:solidFill>
                  <a:latin typeface="Lucida Console" pitchFamily="49" charset="0"/>
                </a:rPr>
                <a:t>  ...</a:t>
              </a:r>
            </a:p>
            <a:p>
              <a:pPr marL="91440" eaLnBrk="0" fontAlgn="ctr" hangingPunct="0">
                <a:spcBef>
                  <a:spcPct val="10000"/>
                </a:spcBef>
                <a:buSzPct val="180000"/>
                <a:defRPr/>
              </a:pPr>
              <a:endParaRPr lang="en-US" sz="1200" b="1" noProof="1">
                <a:solidFill>
                  <a:schemeClr val="bg1"/>
                </a:solidFill>
                <a:latin typeface="Lucida Console" pitchFamily="49" charset="0"/>
              </a:endParaRPr>
            </a:p>
            <a:p>
              <a:pPr marL="91440" eaLnBrk="0" fontAlgn="ctr" hangingPunct="0">
                <a:spcBef>
                  <a:spcPct val="10000"/>
                </a:spcBef>
                <a:buSzPct val="180000"/>
                <a:defRPr/>
              </a:pPr>
              <a:r>
                <a:rPr lang="en-US" sz="1200" b="1" noProof="1">
                  <a:solidFill>
                    <a:schemeClr val="bg1"/>
                  </a:solidFill>
                  <a:latin typeface="Lucida Console" pitchFamily="49" charset="0"/>
                </a:rPr>
                <a:t>  saxpy(n, 2.0, x, y);</a:t>
              </a:r>
            </a:p>
            <a:p>
              <a:pPr marL="91440" eaLnBrk="0" fontAlgn="ctr" hangingPunct="0">
                <a:spcBef>
                  <a:spcPct val="10000"/>
                </a:spcBef>
                <a:buSzPct val="180000"/>
                <a:defRPr/>
              </a:pPr>
              <a:r>
                <a:rPr lang="en-US" sz="1200" b="1" noProof="1">
                  <a:solidFill>
                    <a:schemeClr val="tx2"/>
                  </a:solidFill>
                  <a:latin typeface="Lucida Console" pitchFamily="49" charset="0"/>
                </a:rPr>
                <a:t>  cudaMemcpy(&amp;tmp,y,(size_t)sizeof(float),</a:t>
              </a:r>
            </a:p>
            <a:p>
              <a:pPr marL="91440" eaLnBrk="0" fontAlgn="ctr" hangingPunct="0">
                <a:spcBef>
                  <a:spcPct val="10000"/>
                </a:spcBef>
                <a:buSzPct val="180000"/>
                <a:defRPr/>
              </a:pPr>
              <a:r>
                <a:rPr lang="en-US" sz="1200" b="1" noProof="1">
                  <a:solidFill>
                    <a:schemeClr val="tx2"/>
                  </a:solidFill>
                  <a:latin typeface="Lucida Console" pitchFamily="49" charset="0"/>
                </a:rPr>
                <a:t>             cudaMemcpyDeviceToHost);</a:t>
              </a:r>
            </a:p>
            <a:p>
              <a:pPr marL="91440" eaLnBrk="0" fontAlgn="ctr" hangingPunct="0">
                <a:spcBef>
                  <a:spcPct val="10000"/>
                </a:spcBef>
                <a:buSzPct val="180000"/>
                <a:defRPr/>
              </a:pPr>
              <a:r>
                <a:rPr lang="en-US" sz="1200" b="1" noProof="1">
                  <a:solidFill>
                    <a:schemeClr val="bg1"/>
                  </a:solidFill>
                  <a:latin typeface="Lucida Console" pitchFamily="49" charset="0"/>
                </a:rPr>
                <a:t>  return 0;</a:t>
              </a:r>
            </a:p>
            <a:p>
              <a:pPr marL="91440" eaLnBrk="0" fontAlgn="ctr" hangingPunct="0">
                <a:spcBef>
                  <a:spcPct val="10000"/>
                </a:spcBef>
                <a:buSzPct val="180000"/>
                <a:defRPr/>
              </a:pPr>
              <a:r>
                <a:rPr lang="en-US" sz="1200" b="1" noProof="1">
                  <a:solidFill>
                    <a:schemeClr val="bg1"/>
                  </a:solidFill>
                  <a:latin typeface="Lucida Console" pitchFamily="49" charset="0"/>
                </a:rPr>
                <a:t>}</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endParaRPr lang="en-US" sz="1200" b="1" noProof="1">
                <a:solidFill>
                  <a:schemeClr val="bg1"/>
                </a:solidFill>
                <a:latin typeface="Lucida Console" pitchFamily="49" charset="0"/>
              </a:endParaRPr>
            </a:p>
          </p:txBody>
        </p:sp>
      </p:grpSp>
      <p:sp>
        <p:nvSpPr>
          <p:cNvPr id="8" name="TextBox 4"/>
          <p:cNvSpPr txBox="1">
            <a:spLocks noChangeArrowheads="1"/>
          </p:cNvSpPr>
          <p:nvPr/>
        </p:nvSpPr>
        <p:spPr bwMode="auto">
          <a:xfrm>
            <a:off x="1801318" y="1238249"/>
            <a:ext cx="2387860"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chemeClr val="bg1"/>
                </a:solidFill>
              </a:rPr>
              <a:t>OpenACC Kernels</a:t>
            </a:r>
          </a:p>
        </p:txBody>
      </p:sp>
      <p:sp>
        <p:nvSpPr>
          <p:cNvPr id="9" name="TextBox 5"/>
          <p:cNvSpPr txBox="1">
            <a:spLocks noChangeArrowheads="1"/>
          </p:cNvSpPr>
          <p:nvPr/>
        </p:nvSpPr>
        <p:spPr bwMode="auto">
          <a:xfrm>
            <a:off x="5875214" y="1245203"/>
            <a:ext cx="3930174"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chemeClr val="bg1"/>
                </a:solidFill>
              </a:rPr>
              <a:t>CUDA C Main</a:t>
            </a:r>
          </a:p>
        </p:txBody>
      </p:sp>
      <p:sp>
        <p:nvSpPr>
          <p:cNvPr id="10" name="TextBox 9"/>
          <p:cNvSpPr txBox="1"/>
          <p:nvPr/>
        </p:nvSpPr>
        <p:spPr>
          <a:xfrm>
            <a:off x="695667" y="4997513"/>
            <a:ext cx="4599161" cy="923330"/>
          </a:xfrm>
          <a:prstGeom prst="rect">
            <a:avLst/>
          </a:prstGeom>
          <a:noFill/>
        </p:spPr>
        <p:txBody>
          <a:bodyPr wrap="square" rtlCol="0">
            <a:spAutoFit/>
          </a:bodyPr>
          <a:lstStyle/>
          <a:p>
            <a:pPr algn="ctr"/>
            <a:r>
              <a:rPr lang="en-US" dirty="0">
                <a:solidFill>
                  <a:schemeClr val="bg1"/>
                </a:solidFill>
              </a:rPr>
              <a:t>By passing a device pointer to an OpenACC region, it’s possible to add OpenACC to an existing CUDA code.</a:t>
            </a:r>
          </a:p>
        </p:txBody>
      </p:sp>
      <p:sp>
        <p:nvSpPr>
          <p:cNvPr id="11" name="TextBox 10"/>
          <p:cNvSpPr txBox="1"/>
          <p:nvPr/>
        </p:nvSpPr>
        <p:spPr>
          <a:xfrm>
            <a:off x="5403469" y="5001392"/>
            <a:ext cx="4873663" cy="369332"/>
          </a:xfrm>
          <a:prstGeom prst="rect">
            <a:avLst/>
          </a:prstGeom>
          <a:noFill/>
        </p:spPr>
        <p:txBody>
          <a:bodyPr wrap="square" rtlCol="0">
            <a:spAutoFit/>
          </a:bodyPr>
          <a:lstStyle/>
          <a:p>
            <a:pPr algn="ctr"/>
            <a:r>
              <a:rPr lang="en-US" dirty="0">
                <a:solidFill>
                  <a:schemeClr val="bg1"/>
                </a:solidFill>
              </a:rPr>
              <a:t>Memory is managed via standard CUDA calls.</a:t>
            </a:r>
          </a:p>
        </p:txBody>
      </p:sp>
    </p:spTree>
    <p:extLst>
      <p:ext uri="{BB962C8B-B14F-4D97-AF65-F5344CB8AC3E}">
        <p14:creationId xmlns:p14="http://schemas.microsoft.com/office/powerpoint/2010/main" val="142263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OpenACC &amp; Thrust</a:t>
            </a:r>
          </a:p>
        </p:txBody>
      </p:sp>
      <p:grpSp>
        <p:nvGrpSpPr>
          <p:cNvPr id="5" name="Group 4"/>
          <p:cNvGrpSpPr/>
          <p:nvPr/>
        </p:nvGrpSpPr>
        <p:grpSpPr>
          <a:xfrm>
            <a:off x="674260" y="1294433"/>
            <a:ext cx="9624281" cy="4804333"/>
            <a:chOff x="1189043" y="1080420"/>
            <a:chExt cx="9624281" cy="4804333"/>
          </a:xfrm>
        </p:grpSpPr>
        <p:sp>
          <p:nvSpPr>
            <p:cNvPr id="6" name="TextBox 5"/>
            <p:cNvSpPr txBox="1"/>
            <p:nvPr/>
          </p:nvSpPr>
          <p:spPr>
            <a:xfrm>
              <a:off x="1385504" y="1080420"/>
              <a:ext cx="4206240" cy="2308324"/>
            </a:xfrm>
            <a:prstGeom prst="rect">
              <a:avLst/>
            </a:prstGeom>
            <a:noFill/>
          </p:spPr>
          <p:txBody>
            <a:bodyPr wrap="square" rtlCol="0">
              <a:spAutoFit/>
            </a:bodyPr>
            <a:lstStyle/>
            <a:p>
              <a:r>
                <a:rPr lang="en-US" dirty="0">
                  <a:solidFill>
                    <a:schemeClr val="bg1"/>
                  </a:solidFill>
                </a:rPr>
                <a:t>Thrust (</a:t>
              </a:r>
              <a:r>
                <a:rPr lang="en-US" dirty="0" smtClean="0">
                  <a:solidFill>
                    <a:schemeClr val="bg1"/>
                  </a:solidFill>
                </a:rPr>
                <a:t>thrust.github.io) is a STL-like library for C++ on accelerators.</a:t>
              </a:r>
            </a:p>
            <a:p>
              <a:pPr marL="285750" indent="-285750">
                <a:buFont typeface="Arial" panose="020B0604020202020204" pitchFamily="34" charset="0"/>
                <a:buChar char="•"/>
              </a:pPr>
              <a:r>
                <a:rPr lang="en-US" dirty="0" smtClean="0">
                  <a:solidFill>
                    <a:schemeClr val="bg1"/>
                  </a:solidFill>
                </a:rPr>
                <a:t>High-level interface</a:t>
              </a:r>
            </a:p>
            <a:p>
              <a:pPr marL="285750" indent="-285750">
                <a:buFont typeface="Arial" panose="020B0604020202020204" pitchFamily="34" charset="0"/>
                <a:buChar char="•"/>
              </a:pPr>
              <a:r>
                <a:rPr lang="en-US" dirty="0" smtClean="0">
                  <a:solidFill>
                    <a:schemeClr val="bg1"/>
                  </a:solidFill>
                </a:rPr>
                <a:t>Host/Device container classes</a:t>
              </a:r>
            </a:p>
            <a:p>
              <a:pPr marL="285750" indent="-285750">
                <a:buFont typeface="Arial" panose="020B0604020202020204" pitchFamily="34" charset="0"/>
                <a:buChar char="•"/>
              </a:pPr>
              <a:r>
                <a:rPr lang="en-US" dirty="0" smtClean="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smtClean="0">
                  <a:solidFill>
                    <a:schemeClr val="bg1"/>
                  </a:solidFill>
                </a:rPr>
                <a:t>It’s possible to cast Thrust vectors to device pointers for use with OpenACC</a:t>
              </a:r>
              <a:endParaRPr lang="en-US" dirty="0">
                <a:solidFill>
                  <a:schemeClr val="bg1"/>
                </a:solidFill>
              </a:endParaRPr>
            </a:p>
          </p:txBody>
        </p:sp>
        <p:sp>
          <p:nvSpPr>
            <p:cNvPr id="7" name="Rounded Rectangle 6"/>
            <p:cNvSpPr/>
            <p:nvPr/>
          </p:nvSpPr>
          <p:spPr>
            <a:xfrm>
              <a:off x="6138250" y="1249377"/>
              <a:ext cx="4675074" cy="4635375"/>
            </a:xfrm>
            <a:prstGeom prst="roundRect">
              <a:avLst/>
            </a:prstGeom>
            <a:no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p>
            <a:p>
              <a:r>
                <a:rPr lang="en-US" sz="1200" b="1" dirty="0" smtClean="0">
                  <a:solidFill>
                    <a:schemeClr val="bg1"/>
                  </a:solidFill>
                  <a:latin typeface="Courier New" panose="02070309020205020404" pitchFamily="49" charset="0"/>
                  <a:cs typeface="Courier New" panose="02070309020205020404" pitchFamily="49" charset="0"/>
                </a:rPr>
                <a:t>  </a:t>
              </a:r>
            </a:p>
            <a:p>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err="1" smtClean="0">
                  <a:solidFill>
                    <a:schemeClr val="bg1"/>
                  </a:solidFill>
                  <a:latin typeface="Courier New" panose="02070309020205020404" pitchFamily="49" charset="0"/>
                  <a:cs typeface="Courier New" panose="02070309020205020404" pitchFamily="49" charset="0"/>
                </a:rPr>
                <a:t>int</a:t>
              </a:r>
              <a:r>
                <a:rPr lang="en-US" sz="1200" b="1" dirty="0" smtClean="0">
                  <a:solidFill>
                    <a:schemeClr val="bg1"/>
                  </a:solidFill>
                  <a:latin typeface="Courier New" panose="02070309020205020404" pitchFamily="49" charset="0"/>
                  <a:cs typeface="Courier New" panose="02070309020205020404" pitchFamily="49" charset="0"/>
                </a:rPr>
                <a:t> N = 1&lt;&lt;20;</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thrust</a:t>
              </a:r>
              <a:r>
                <a:rPr lang="en-US" sz="1200" b="1" dirty="0">
                  <a:solidFill>
                    <a:schemeClr val="bg1"/>
                  </a:solidFill>
                  <a:latin typeface="Courier New" panose="02070309020205020404" pitchFamily="49" charset="0"/>
                  <a:cs typeface="Courier New" panose="02070309020205020404" pitchFamily="49" charset="0"/>
                </a:rPr>
                <a:t>::</a:t>
              </a:r>
              <a:r>
                <a:rPr lang="en-US" sz="1200" b="1" dirty="0" err="1">
                  <a:solidFill>
                    <a:schemeClr val="bg1"/>
                  </a:solidFill>
                  <a:latin typeface="Courier New" panose="02070309020205020404" pitchFamily="49" charset="0"/>
                  <a:cs typeface="Courier New" panose="02070309020205020404" pitchFamily="49" charset="0"/>
                </a:rPr>
                <a:t>host_vector</a:t>
              </a:r>
              <a:r>
                <a:rPr lang="en-US" sz="1200" b="1" dirty="0">
                  <a:solidFill>
                    <a:schemeClr val="bg1"/>
                  </a:solidFill>
                  <a:latin typeface="Courier New" panose="02070309020205020404" pitchFamily="49" charset="0"/>
                  <a:cs typeface="Courier New" panose="02070309020205020404" pitchFamily="49" charset="0"/>
                </a:rPr>
                <a:t>&lt;float&gt; x(N), y(N);</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for(</a:t>
              </a:r>
              <a:r>
                <a:rPr lang="en-US" sz="1200" b="1" dirty="0" err="1" smtClean="0">
                  <a:solidFill>
                    <a:schemeClr val="bg1"/>
                  </a:solidFill>
                  <a:latin typeface="Courier New" panose="02070309020205020404" pitchFamily="49" charset="0"/>
                  <a:cs typeface="Courier New" panose="02070309020205020404" pitchFamily="49" charset="0"/>
                </a:rPr>
                <a:t>int</a:t>
              </a:r>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a:solidFill>
                    <a:schemeClr val="bg1"/>
                  </a:solidFill>
                  <a:latin typeface="Courier New" panose="02070309020205020404" pitchFamily="49" charset="0"/>
                  <a:cs typeface="Courier New" panose="02070309020205020404" pitchFamily="49" charset="0"/>
                </a:rPr>
                <a:t>i=0; i&lt;N; i++)</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endParaRPr lang="en-US" sz="1200" b="1" dirty="0">
                <a:solidFill>
                  <a:schemeClr val="bg1"/>
                </a:solidFill>
                <a:latin typeface="Courier New" panose="02070309020205020404" pitchFamily="49"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a:solidFill>
                    <a:schemeClr val="bg1"/>
                  </a:solidFill>
                  <a:latin typeface="Courier New" panose="02070309020205020404" pitchFamily="49" charset="0"/>
                  <a:cs typeface="Courier New" panose="02070309020205020404" pitchFamily="49" charset="0"/>
                </a:rPr>
                <a:t>  x[i] = 1.0f;</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a:solidFill>
                    <a:schemeClr val="bg1"/>
                  </a:solidFill>
                  <a:latin typeface="Courier New" panose="02070309020205020404" pitchFamily="49" charset="0"/>
                  <a:cs typeface="Courier New" panose="02070309020205020404" pitchFamily="49" charset="0"/>
                </a:rPr>
                <a:t>  y[i] = 0.0f;</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endParaRPr lang="en-US" sz="1200" b="1" dirty="0">
                <a:solidFill>
                  <a:schemeClr val="bg1"/>
                </a:solidFill>
                <a:latin typeface="Courier New" panose="02070309020205020404" pitchFamily="49" charset="0"/>
                <a:cs typeface="Courier New" panose="02070309020205020404" pitchFamily="49" charset="0"/>
              </a:endParaRPr>
            </a:p>
            <a:p>
              <a:endParaRPr lang="en-US" sz="1200" b="1" dirty="0" smtClean="0">
                <a:solidFill>
                  <a:schemeClr val="bg1"/>
                </a:solidFill>
                <a:latin typeface="Courier New" panose="02070309020205020404" pitchFamily="49"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 Copy to Device</a:t>
              </a:r>
              <a:endParaRPr lang="en-US" sz="1200" b="1" dirty="0">
                <a:solidFill>
                  <a:schemeClr val="bg1"/>
                </a:solidFill>
                <a:latin typeface="Courier New" panose="02070309020205020404" pitchFamily="49" charset="0"/>
                <a:cs typeface="Courier New" panose="02070309020205020404" pitchFamily="49" charset="0"/>
              </a:endParaRPr>
            </a:p>
            <a:p>
              <a:r>
                <a:rPr lang="en-US" sz="1200" b="1" dirty="0">
                  <a:solidFill>
                    <a:schemeClr val="tx2"/>
                  </a:solidFill>
                  <a:latin typeface="Courier New" panose="02070309020205020404" pitchFamily="49" charset="0"/>
                  <a:cs typeface="Courier New" panose="02070309020205020404" pitchFamily="49" charset="0"/>
                </a:rPr>
                <a:t> </a:t>
              </a:r>
              <a:r>
                <a:rPr lang="en-US" sz="1200" b="1" dirty="0" smtClean="0">
                  <a:solidFill>
                    <a:schemeClr val="tx2"/>
                  </a:solidFill>
                  <a:latin typeface="Courier New" panose="02070309020205020404" pitchFamily="49" charset="0"/>
                  <a:cs typeface="Courier New" panose="02070309020205020404" pitchFamily="49" charset="0"/>
                </a:rPr>
                <a:t> thrust</a:t>
              </a:r>
              <a:r>
                <a:rPr lang="en-US" sz="1200" b="1" dirty="0">
                  <a:solidFill>
                    <a:schemeClr val="tx2"/>
                  </a:solidFill>
                  <a:latin typeface="Courier New" panose="02070309020205020404" pitchFamily="49" charset="0"/>
                  <a:cs typeface="Courier New" panose="02070309020205020404" pitchFamily="49" charset="0"/>
                </a:rPr>
                <a:t>::</a:t>
              </a:r>
              <a:r>
                <a:rPr lang="en-US" sz="1200" b="1" dirty="0" err="1">
                  <a:solidFill>
                    <a:schemeClr val="tx2"/>
                  </a:solidFill>
                  <a:latin typeface="Courier New" panose="02070309020205020404" pitchFamily="49" charset="0"/>
                  <a:cs typeface="Courier New" panose="02070309020205020404" pitchFamily="49" charset="0"/>
                </a:rPr>
                <a:t>device_vector</a:t>
              </a:r>
              <a:r>
                <a:rPr lang="en-US" sz="1200" b="1" dirty="0">
                  <a:solidFill>
                    <a:schemeClr val="tx2"/>
                  </a:solidFill>
                  <a:latin typeface="Courier New" panose="02070309020205020404" pitchFamily="49" charset="0"/>
                  <a:cs typeface="Courier New" panose="02070309020205020404" pitchFamily="49" charset="0"/>
                </a:rPr>
                <a:t>&lt;float&gt; </a:t>
              </a:r>
              <a:r>
                <a:rPr lang="en-US" sz="1200" b="1" dirty="0" err="1">
                  <a:solidFill>
                    <a:schemeClr val="tx2"/>
                  </a:solidFill>
                  <a:latin typeface="Courier New" panose="02070309020205020404" pitchFamily="49" charset="0"/>
                  <a:cs typeface="Courier New" panose="02070309020205020404" pitchFamily="49" charset="0"/>
                </a:rPr>
                <a:t>d_x</a:t>
              </a:r>
              <a:r>
                <a:rPr lang="en-US" sz="1200" b="1" dirty="0">
                  <a:solidFill>
                    <a:schemeClr val="tx2"/>
                  </a:solidFill>
                  <a:latin typeface="Courier New" panose="02070309020205020404" pitchFamily="49" charset="0"/>
                  <a:cs typeface="Courier New" panose="02070309020205020404" pitchFamily="49" charset="0"/>
                </a:rPr>
                <a:t> = x;</a:t>
              </a:r>
            </a:p>
            <a:p>
              <a:r>
                <a:rPr lang="en-US" sz="1200" b="1" dirty="0">
                  <a:solidFill>
                    <a:schemeClr val="tx2"/>
                  </a:solidFill>
                  <a:latin typeface="Courier New" panose="02070309020205020404" pitchFamily="49" charset="0"/>
                  <a:cs typeface="Courier New" panose="02070309020205020404" pitchFamily="49" charset="0"/>
                </a:rPr>
                <a:t> </a:t>
              </a:r>
              <a:r>
                <a:rPr lang="en-US" sz="1200" b="1" dirty="0" smtClean="0">
                  <a:solidFill>
                    <a:schemeClr val="tx2"/>
                  </a:solidFill>
                  <a:latin typeface="Courier New" panose="02070309020205020404" pitchFamily="49" charset="0"/>
                  <a:cs typeface="Courier New" panose="02070309020205020404" pitchFamily="49" charset="0"/>
                </a:rPr>
                <a:t> thrust</a:t>
              </a:r>
              <a:r>
                <a:rPr lang="en-US" sz="1200" b="1" dirty="0">
                  <a:solidFill>
                    <a:schemeClr val="tx2"/>
                  </a:solidFill>
                  <a:latin typeface="Courier New" panose="02070309020205020404" pitchFamily="49" charset="0"/>
                  <a:cs typeface="Courier New" panose="02070309020205020404" pitchFamily="49" charset="0"/>
                </a:rPr>
                <a:t>::</a:t>
              </a:r>
              <a:r>
                <a:rPr lang="en-US" sz="1200" b="1" dirty="0" err="1">
                  <a:solidFill>
                    <a:schemeClr val="tx2"/>
                  </a:solidFill>
                  <a:latin typeface="Courier New" panose="02070309020205020404" pitchFamily="49" charset="0"/>
                  <a:cs typeface="Courier New" panose="02070309020205020404" pitchFamily="49" charset="0"/>
                </a:rPr>
                <a:t>device_vector</a:t>
              </a:r>
              <a:r>
                <a:rPr lang="en-US" sz="1200" b="1" dirty="0">
                  <a:solidFill>
                    <a:schemeClr val="tx2"/>
                  </a:solidFill>
                  <a:latin typeface="Courier New" panose="02070309020205020404" pitchFamily="49" charset="0"/>
                  <a:cs typeface="Courier New" panose="02070309020205020404" pitchFamily="49" charset="0"/>
                </a:rPr>
                <a:t>&lt;float&gt; </a:t>
              </a:r>
              <a:r>
                <a:rPr lang="en-US" sz="1200" b="1" dirty="0" err="1">
                  <a:solidFill>
                    <a:schemeClr val="tx2"/>
                  </a:solidFill>
                  <a:latin typeface="Courier New" panose="02070309020205020404" pitchFamily="49" charset="0"/>
                  <a:cs typeface="Courier New" panose="02070309020205020404" pitchFamily="49" charset="0"/>
                </a:rPr>
                <a:t>d_y</a:t>
              </a:r>
              <a:r>
                <a:rPr lang="en-US" sz="1200" b="1" dirty="0">
                  <a:solidFill>
                    <a:schemeClr val="tx2"/>
                  </a:solidFill>
                  <a:latin typeface="Courier New" panose="02070309020205020404" pitchFamily="49" charset="0"/>
                  <a:cs typeface="Courier New" panose="02070309020205020404" pitchFamily="49" charset="0"/>
                </a:rPr>
                <a:t> = y</a:t>
              </a:r>
              <a:r>
                <a:rPr lang="en-US" sz="1200" b="1" dirty="0" smtClean="0">
                  <a:solidFill>
                    <a:schemeClr val="tx2"/>
                  </a:solidFill>
                  <a:latin typeface="Courier New" panose="02070309020205020404" pitchFamily="49" charset="0"/>
                  <a:cs typeface="Courier New" panose="02070309020205020404" pitchFamily="49" charset="0"/>
                </a:rPr>
                <a:t>;</a:t>
              </a: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 </a:t>
              </a:r>
              <a:endParaRPr lang="en-US" sz="1200" b="1" dirty="0">
                <a:solidFill>
                  <a:schemeClr val="bg1"/>
                </a:solidFill>
                <a:latin typeface="Courier New" panose="02070309020205020404" pitchFamily="49"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bg1"/>
                  </a:solidFill>
                  <a:latin typeface="Courier New" panose="02070309020205020404" pitchFamily="49" charset="0"/>
                  <a:cs typeface="Courier New" panose="02070309020205020404" pitchFamily="49" charset="0"/>
                </a:rPr>
                <a:t>saxpy</a:t>
              </a:r>
              <a:r>
                <a:rPr lang="en-US" sz="1200" b="1" dirty="0">
                  <a:solidFill>
                    <a:schemeClr val="bg1"/>
                  </a:solidFill>
                  <a:latin typeface="Courier New" panose="02070309020205020404" pitchFamily="49" charset="0"/>
                  <a:cs typeface="Courier New" panose="02070309020205020404" pitchFamily="49" charset="0"/>
                </a:rPr>
                <a:t>(N,2.0, </a:t>
              </a:r>
              <a:r>
                <a:rPr lang="en-US" sz="1200" b="1" dirty="0" err="1" smtClean="0">
                  <a:solidFill>
                    <a:schemeClr val="tx2"/>
                  </a:solidFill>
                  <a:latin typeface="Courier New" panose="02070309020205020404" pitchFamily="49" charset="0"/>
                  <a:cs typeface="Courier New" panose="02070309020205020404" pitchFamily="49" charset="0"/>
                </a:rPr>
                <a:t>d_x.data</a:t>
              </a:r>
              <a:r>
                <a:rPr lang="en-US" sz="1200" b="1" dirty="0" smtClean="0">
                  <a:solidFill>
                    <a:schemeClr val="tx2"/>
                  </a:solidFill>
                  <a:latin typeface="Courier New" panose="02070309020205020404" pitchFamily="49" charset="0"/>
                  <a:cs typeface="Courier New" panose="02070309020205020404" pitchFamily="49" charset="0"/>
                </a:rPr>
                <a:t>().get()</a:t>
              </a:r>
              <a:r>
                <a:rPr lang="en-US" sz="1200" b="1" dirty="0" smtClean="0">
                  <a:solidFill>
                    <a:schemeClr val="bg1"/>
                  </a:solidFill>
                  <a:latin typeface="Courier New" panose="02070309020205020404" pitchFamily="49" charset="0"/>
                  <a:cs typeface="Courier New" panose="02070309020205020404" pitchFamily="49" charset="0"/>
                </a:rPr>
                <a:t>, </a:t>
              </a:r>
            </a:p>
            <a:p>
              <a:r>
                <a:rPr lang="en-US" sz="1200" b="1" dirty="0" smtClean="0">
                  <a:solidFill>
                    <a:schemeClr val="bg1"/>
                  </a:solidFill>
                  <a:latin typeface="Courier New" panose="02070309020205020404" pitchFamily="49" charset="0"/>
                  <a:cs typeface="Courier New" panose="02070309020205020404" pitchFamily="49" charset="0"/>
                </a:rPr>
                <a:t>               </a:t>
              </a:r>
              <a:r>
                <a:rPr lang="en-US" sz="1200" b="1" dirty="0" err="1" smtClean="0">
                  <a:solidFill>
                    <a:schemeClr val="tx2"/>
                  </a:solidFill>
                  <a:latin typeface="Courier New" panose="02070309020205020404" pitchFamily="49" charset="0"/>
                  <a:cs typeface="Courier New" panose="02070309020205020404" pitchFamily="49" charset="0"/>
                </a:rPr>
                <a:t>d_y.data</a:t>
              </a:r>
              <a:r>
                <a:rPr lang="en-US" sz="1200" b="1" dirty="0" smtClean="0">
                  <a:solidFill>
                    <a:schemeClr val="tx2"/>
                  </a:solidFill>
                  <a:latin typeface="Courier New" panose="02070309020205020404" pitchFamily="49" charset="0"/>
                  <a:cs typeface="Courier New" panose="02070309020205020404" pitchFamily="49" charset="0"/>
                </a:rPr>
                <a:t>().get()</a:t>
              </a:r>
              <a:r>
                <a:rPr lang="en-US" sz="1200" b="1" dirty="0" smtClean="0">
                  <a:solidFill>
                    <a:schemeClr val="bg1"/>
                  </a:solidFill>
                  <a:latin typeface="Courier New" panose="02070309020205020404" pitchFamily="49" charset="0"/>
                  <a:cs typeface="Courier New" panose="02070309020205020404" pitchFamily="49" charset="0"/>
                </a:rPr>
                <a:t>);</a:t>
              </a:r>
              <a:endParaRPr lang="en-US" sz="1200" b="1" dirty="0">
                <a:solidFill>
                  <a:schemeClr val="bg1"/>
                </a:solidFill>
                <a:latin typeface="Courier New" panose="02070309020205020404" pitchFamily="49" charset="0"/>
                <a:cs typeface="Courier New" panose="02070309020205020404" pitchFamily="49" charset="0"/>
              </a:endParaRPr>
            </a:p>
            <a:p>
              <a:endParaRPr lang="en-US" sz="1200" b="1" dirty="0" smtClean="0">
                <a:solidFill>
                  <a:schemeClr val="bg1"/>
                </a:solidFill>
                <a:latin typeface="Courier New" panose="02070309020205020404" pitchFamily="49" charset="0"/>
                <a:cs typeface="Courier New" panose="02070309020205020404" pitchFamily="49" charset="0"/>
              </a:endParaRPr>
            </a:p>
            <a:p>
              <a:r>
                <a:rPr lang="en-US" sz="1200" b="1" dirty="0" smtClean="0">
                  <a:solidFill>
                    <a:schemeClr val="bg1"/>
                  </a:solidFill>
                  <a:latin typeface="Courier New" panose="02070309020205020404" pitchFamily="49" charset="0"/>
                  <a:cs typeface="Courier New" panose="02070309020205020404" pitchFamily="49" charset="0"/>
                </a:rPr>
                <a:t>  // Copy back to host</a:t>
              </a:r>
              <a:endParaRPr lang="en-US" sz="1200" b="1" dirty="0">
                <a:solidFill>
                  <a:schemeClr val="bg1"/>
                </a:solidFill>
                <a:latin typeface="Courier New" panose="02070309020205020404" pitchFamily="49" charset="0"/>
                <a:cs typeface="Courier New" panose="02070309020205020404" pitchFamily="49" charset="0"/>
              </a:endParaRPr>
            </a:p>
            <a:p>
              <a:r>
                <a:rPr lang="en-US" sz="1200" b="1" dirty="0">
                  <a:solidFill>
                    <a:schemeClr val="bg1"/>
                  </a:solidFill>
                  <a:latin typeface="Courier New" panose="02070309020205020404" pitchFamily="49" charset="0"/>
                  <a:cs typeface="Courier New" panose="02070309020205020404" pitchFamily="49" charset="0"/>
                </a:rPr>
                <a:t>  y = </a:t>
              </a:r>
              <a:r>
                <a:rPr lang="en-US" sz="1200" b="1" dirty="0" err="1">
                  <a:solidFill>
                    <a:schemeClr val="bg1"/>
                  </a:solidFill>
                  <a:latin typeface="Courier New" panose="02070309020205020404" pitchFamily="49" charset="0"/>
                  <a:cs typeface="Courier New" panose="02070309020205020404" pitchFamily="49" charset="0"/>
                </a:rPr>
                <a:t>d_y</a:t>
              </a:r>
              <a:r>
                <a:rPr lang="en-US" sz="1200" b="1" dirty="0">
                  <a:solidFill>
                    <a:schemeClr val="bg1"/>
                  </a:solidFill>
                  <a:latin typeface="Courier New" panose="02070309020205020404" pitchFamily="49" charset="0"/>
                  <a:cs typeface="Courier New" panose="02070309020205020404" pitchFamily="49" charset="0"/>
                </a:rPr>
                <a:t>;</a:t>
              </a:r>
            </a:p>
            <a:p>
              <a:pPr eaLnBrk="0" fontAlgn="ctr" hangingPunct="0">
                <a:spcBef>
                  <a:spcPct val="10000"/>
                </a:spcBef>
                <a:buSzPct val="180000"/>
              </a:pPr>
              <a:endParaRPr lang="en-US" sz="1200" b="1" noProof="1">
                <a:solidFill>
                  <a:schemeClr val="bg1"/>
                </a:solidFill>
                <a:latin typeface="Lucida Console" pitchFamily="49" charset="0"/>
              </a:endParaRPr>
            </a:p>
            <a:p>
              <a:pPr eaLnBrk="0" fontAlgn="ctr" hangingPunct="0">
                <a:spcBef>
                  <a:spcPct val="10000"/>
                </a:spcBef>
                <a:buSzPct val="180000"/>
              </a:pPr>
              <a:endParaRPr lang="en-US" sz="1200" b="1" noProof="1">
                <a:solidFill>
                  <a:schemeClr val="bg1"/>
                </a:solidFill>
                <a:latin typeface="Lucida Console" pitchFamily="49" charset="0"/>
              </a:endParaRPr>
            </a:p>
          </p:txBody>
        </p:sp>
        <p:sp>
          <p:nvSpPr>
            <p:cNvPr id="8" name="Rounded Rectangle 7"/>
            <p:cNvSpPr/>
            <p:nvPr/>
          </p:nvSpPr>
          <p:spPr>
            <a:xfrm>
              <a:off x="1189043" y="3494638"/>
              <a:ext cx="4599161" cy="2390115"/>
            </a:xfrm>
            <a:prstGeom prst="roundRect">
              <a:avLst/>
            </a:prstGeom>
            <a:noFill/>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a:solidFill>
                    <a:schemeClr val="bg1"/>
                  </a:solidFill>
                  <a:latin typeface="Lucida Console" pitchFamily="49" charset="0"/>
                </a:rPr>
                <a:t>void saxpy(int n, float a, float * restrict x, float * restrict y)</a:t>
              </a:r>
            </a:p>
            <a:p>
              <a:pPr eaLnBrk="0" fontAlgn="ctr" hangingPunct="0">
                <a:spcBef>
                  <a:spcPct val="10000"/>
                </a:spcBef>
                <a:buSzPct val="180000"/>
              </a:pPr>
              <a:r>
                <a:rPr lang="en-US" sz="1200" b="1" noProof="1">
                  <a:solidFill>
                    <a:schemeClr val="bg1"/>
                  </a:solidFill>
                  <a:latin typeface="Lucida Console" pitchFamily="49" charset="0"/>
                </a:rPr>
                <a:t>{</a:t>
              </a:r>
            </a:p>
            <a:p>
              <a:pPr eaLnBrk="0" fontAlgn="ctr" hangingPunct="0">
                <a:spcBef>
                  <a:spcPct val="10000"/>
                </a:spcBef>
                <a:buSzPct val="180000"/>
              </a:pPr>
              <a:r>
                <a:rPr lang="en-US" sz="1200" b="1" noProof="1" smtClean="0">
                  <a:solidFill>
                    <a:schemeClr val="tx2"/>
                  </a:solidFill>
                  <a:latin typeface="Lucida Console" pitchFamily="49" charset="0"/>
                </a:rPr>
                <a:t>#</a:t>
              </a:r>
              <a:r>
                <a:rPr lang="en-US" sz="1200" b="1" noProof="1">
                  <a:solidFill>
                    <a:schemeClr val="tx2"/>
                  </a:solidFill>
                  <a:latin typeface="Lucida Console" pitchFamily="49" charset="0"/>
                </a:rPr>
                <a:t>pragma acc </a:t>
              </a:r>
              <a:r>
                <a:rPr lang="en-US" sz="1200" b="1" noProof="1" smtClean="0">
                  <a:solidFill>
                    <a:schemeClr val="tx2"/>
                  </a:solidFill>
                  <a:latin typeface="Lucida Console" pitchFamily="49" charset="0"/>
                </a:rPr>
                <a:t>kernels deviceptr(x[0:n</a:t>
              </a:r>
              <a:r>
                <a:rPr lang="en-US" sz="1200" b="1" noProof="1">
                  <a:solidFill>
                    <a:schemeClr val="tx2"/>
                  </a:solidFill>
                  <a:latin typeface="Lucida Console" pitchFamily="49" charset="0"/>
                </a:rPr>
                <a:t>],y[0:n])</a:t>
              </a:r>
            </a:p>
            <a:p>
              <a:pPr eaLnBrk="0" fontAlgn="ctr" hangingPunct="0">
                <a:spcBef>
                  <a:spcPct val="10000"/>
                </a:spcBef>
                <a:buSzPct val="180000"/>
              </a:pPr>
              <a:r>
                <a:rPr lang="en-US" sz="1200" b="1" noProof="1">
                  <a:solidFill>
                    <a:schemeClr val="tx2"/>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    for(int i=0; i&lt;n; i++)</a:t>
              </a:r>
            </a:p>
            <a:p>
              <a:pPr eaLnBrk="0" fontAlgn="ctr" hangingPunct="0">
                <a:spcBef>
                  <a:spcPct val="10000"/>
                </a:spcBef>
                <a:buSzPct val="180000"/>
              </a:pPr>
              <a:r>
                <a:rPr lang="en-US" sz="1200" b="1" noProof="1">
                  <a:solidFill>
                    <a:schemeClr val="bg1"/>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      y[i] += 2.0*x[i];</a:t>
              </a:r>
            </a:p>
            <a:p>
              <a:pPr eaLnBrk="0" fontAlgn="ctr" hangingPunct="0">
                <a:spcBef>
                  <a:spcPct val="10000"/>
                </a:spcBef>
                <a:buSzPct val="180000"/>
              </a:pPr>
              <a:r>
                <a:rPr lang="en-US" sz="1200" b="1" noProof="1">
                  <a:solidFill>
                    <a:schemeClr val="bg1"/>
                  </a:solidFill>
                  <a:latin typeface="Lucida Console" pitchFamily="49" charset="0"/>
                </a:rPr>
                <a:t>    }</a:t>
              </a:r>
            </a:p>
            <a:p>
              <a:pPr eaLnBrk="0" fontAlgn="ctr" hangingPunct="0">
                <a:spcBef>
                  <a:spcPct val="10000"/>
                </a:spcBef>
                <a:buSzPct val="180000"/>
              </a:pPr>
              <a:r>
                <a:rPr lang="en-US" sz="1200" b="1" noProof="1">
                  <a:solidFill>
                    <a:schemeClr val="tx2"/>
                  </a:solidFill>
                  <a:latin typeface="Lucida Console" pitchFamily="49" charset="0"/>
                </a:rPr>
                <a:t>  }</a:t>
              </a:r>
            </a:p>
            <a:p>
              <a:pPr eaLnBrk="0" fontAlgn="ctr" hangingPunct="0">
                <a:spcBef>
                  <a:spcPct val="10000"/>
                </a:spcBef>
                <a:buSzPct val="180000"/>
              </a:pPr>
              <a:r>
                <a:rPr lang="en-US" sz="1200" b="1" noProof="1">
                  <a:solidFill>
                    <a:schemeClr val="bg1"/>
                  </a:solidFill>
                  <a:latin typeface="Lucida Console" pitchFamily="49" charset="0"/>
                </a:rPr>
                <a:t>}</a:t>
              </a:r>
            </a:p>
          </p:txBody>
        </p:sp>
      </p:grpSp>
    </p:spTree>
    <p:extLst>
      <p:ext uri="{BB962C8B-B14F-4D97-AF65-F5344CB8AC3E}">
        <p14:creationId xmlns:p14="http://schemas.microsoft.com/office/powerpoint/2010/main" val="30263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t>CUDA Device Routines and OpenACC</a:t>
            </a:r>
          </a:p>
        </p:txBody>
      </p:sp>
      <p:sp>
        <p:nvSpPr>
          <p:cNvPr id="5" name="Rounded Rectangle 4"/>
          <p:cNvSpPr/>
          <p:nvPr/>
        </p:nvSpPr>
        <p:spPr>
          <a:xfrm>
            <a:off x="5827363" y="1611824"/>
            <a:ext cx="4091552" cy="3370882"/>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chemeClr val="tx2"/>
                </a:solidFill>
              </a:rPr>
              <a:t>#</a:t>
            </a:r>
            <a:r>
              <a:rPr lang="en-US" b="1" dirty="0">
                <a:solidFill>
                  <a:schemeClr val="tx2"/>
                </a:solidFill>
              </a:rPr>
              <a:t>pragma </a:t>
            </a:r>
            <a:r>
              <a:rPr lang="en-US" b="1" dirty="0" err="1">
                <a:solidFill>
                  <a:schemeClr val="tx2"/>
                </a:solidFill>
              </a:rPr>
              <a:t>acc</a:t>
            </a:r>
            <a:r>
              <a:rPr lang="en-US" b="1" dirty="0">
                <a:solidFill>
                  <a:schemeClr val="tx2"/>
                </a:solidFill>
              </a:rPr>
              <a:t> routine </a:t>
            </a:r>
            <a:r>
              <a:rPr lang="en-US" b="1" dirty="0" err="1">
                <a:solidFill>
                  <a:schemeClr val="tx2"/>
                </a:solidFill>
              </a:rPr>
              <a:t>seq</a:t>
            </a:r>
            <a:endParaRPr lang="en-US" b="1" dirty="0">
              <a:solidFill>
                <a:schemeClr val="tx2"/>
              </a:solidFill>
            </a:endParaRPr>
          </a:p>
          <a:p>
            <a:r>
              <a:rPr lang="sv-SE" b="1" dirty="0">
                <a:solidFill>
                  <a:schemeClr val="bg1"/>
                </a:solidFill>
              </a:rPr>
              <a:t>extern “C” void f1dev( float*, float* int );</a:t>
            </a:r>
          </a:p>
          <a:p>
            <a:r>
              <a:rPr lang="en-US" b="1" dirty="0">
                <a:solidFill>
                  <a:schemeClr val="bg1"/>
                </a:solidFill>
              </a:rPr>
              <a:t>...</a:t>
            </a:r>
          </a:p>
          <a:p>
            <a:r>
              <a:rPr lang="pt-BR" b="1" dirty="0">
                <a:solidFill>
                  <a:schemeClr val="tx2">
                    <a:lumMod val="50000"/>
                  </a:schemeClr>
                </a:solidFill>
              </a:rPr>
              <a:t>#pragma acc parallel loop </a:t>
            </a:r>
            <a:r>
              <a:rPr lang="pt-BR" b="1" dirty="0" smtClean="0">
                <a:solidFill>
                  <a:schemeClr val="tx2">
                    <a:lumMod val="50000"/>
                  </a:schemeClr>
                </a:solidFill>
              </a:rPr>
              <a:t>\</a:t>
            </a:r>
          </a:p>
          <a:p>
            <a:r>
              <a:rPr lang="pt-BR" b="1" dirty="0">
                <a:solidFill>
                  <a:schemeClr val="tx2">
                    <a:lumMod val="50000"/>
                  </a:schemeClr>
                </a:solidFill>
              </a:rPr>
              <a:t> </a:t>
            </a:r>
            <a:r>
              <a:rPr lang="pt-BR" b="1" dirty="0" smtClean="0">
                <a:solidFill>
                  <a:schemeClr val="tx2">
                    <a:lumMod val="50000"/>
                  </a:schemeClr>
                </a:solidFill>
              </a:rPr>
              <a:t> present</a:t>
            </a:r>
            <a:r>
              <a:rPr lang="pt-BR" b="1" dirty="0">
                <a:solidFill>
                  <a:schemeClr val="tx2">
                    <a:lumMod val="50000"/>
                  </a:schemeClr>
                </a:solidFill>
              </a:rPr>
              <a:t>( a[0:n], b[0:n] )</a:t>
            </a:r>
          </a:p>
          <a:p>
            <a:r>
              <a:rPr lang="nn-NO" b="1" dirty="0">
                <a:solidFill>
                  <a:schemeClr val="bg1"/>
                </a:solidFill>
              </a:rPr>
              <a:t>for( int i = 0; i &lt; n; ++i </a:t>
            </a:r>
            <a:r>
              <a:rPr lang="nn-NO" b="1" dirty="0" smtClean="0">
                <a:solidFill>
                  <a:schemeClr val="bg1"/>
                </a:solidFill>
              </a:rPr>
              <a:t>)</a:t>
            </a:r>
          </a:p>
          <a:p>
            <a:r>
              <a:rPr lang="nn-NO" b="1" dirty="0" smtClean="0">
                <a:solidFill>
                  <a:schemeClr val="bg1"/>
                </a:solidFill>
              </a:rPr>
              <a:t>{</a:t>
            </a:r>
            <a:endParaRPr lang="nn-NO" b="1" dirty="0">
              <a:solidFill>
                <a:schemeClr val="bg1"/>
              </a:solidFill>
            </a:endParaRPr>
          </a:p>
          <a:p>
            <a:r>
              <a:rPr lang="en-US" b="1" dirty="0" smtClean="0">
                <a:solidFill>
                  <a:schemeClr val="bg1"/>
                </a:solidFill>
              </a:rPr>
              <a:t>  f1dev</a:t>
            </a:r>
            <a:r>
              <a:rPr lang="en-US" b="1" dirty="0">
                <a:solidFill>
                  <a:schemeClr val="bg1"/>
                </a:solidFill>
              </a:rPr>
              <a:t>( a, b, i );</a:t>
            </a:r>
          </a:p>
          <a:p>
            <a:r>
              <a:rPr lang="en-US" b="1" dirty="0">
                <a:solidFill>
                  <a:schemeClr val="bg1"/>
                </a:solidFill>
              </a:rPr>
              <a:t>}</a:t>
            </a:r>
          </a:p>
          <a:p>
            <a:endParaRPr lang="en-US" dirty="0">
              <a:solidFill>
                <a:schemeClr val="bg1"/>
              </a:solidFill>
            </a:endParaRPr>
          </a:p>
        </p:txBody>
      </p:sp>
      <p:sp>
        <p:nvSpPr>
          <p:cNvPr id="6" name="Rounded Rectangle 5"/>
          <p:cNvSpPr/>
          <p:nvPr/>
        </p:nvSpPr>
        <p:spPr>
          <a:xfrm>
            <a:off x="1408176" y="1673817"/>
            <a:ext cx="3952068" cy="1859797"/>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chemeClr val="tx2"/>
                </a:solidFill>
              </a:rPr>
              <a:t>extern “C” __device__ </a:t>
            </a:r>
            <a:r>
              <a:rPr lang="en-US" b="1" dirty="0">
                <a:solidFill>
                  <a:schemeClr val="bg1"/>
                </a:solidFill>
              </a:rPr>
              <a:t>void</a:t>
            </a:r>
          </a:p>
          <a:p>
            <a:r>
              <a:rPr lang="en-US" b="1" dirty="0">
                <a:solidFill>
                  <a:schemeClr val="bg1"/>
                </a:solidFill>
              </a:rPr>
              <a:t>f1dev( float* a, float* b, </a:t>
            </a:r>
            <a:r>
              <a:rPr lang="en-US" b="1" dirty="0" err="1">
                <a:solidFill>
                  <a:schemeClr val="bg1"/>
                </a:solidFill>
              </a:rPr>
              <a:t>int</a:t>
            </a:r>
            <a:r>
              <a:rPr lang="en-US" b="1" dirty="0">
                <a:solidFill>
                  <a:schemeClr val="bg1"/>
                </a:solidFill>
              </a:rPr>
              <a:t> i ){</a:t>
            </a:r>
          </a:p>
          <a:p>
            <a:r>
              <a:rPr lang="en-US" b="1" dirty="0" smtClean="0">
                <a:solidFill>
                  <a:schemeClr val="bg1"/>
                </a:solidFill>
              </a:rPr>
              <a:t>  a[i</a:t>
            </a:r>
            <a:r>
              <a:rPr lang="en-US" b="1" dirty="0">
                <a:solidFill>
                  <a:schemeClr val="bg1"/>
                </a:solidFill>
              </a:rPr>
              <a:t>] = .... b[i] .... ;</a:t>
            </a:r>
          </a:p>
          <a:p>
            <a:r>
              <a:rPr lang="en-US" b="1" dirty="0" smtClean="0">
                <a:solidFill>
                  <a:schemeClr val="bg1"/>
                </a:solidFill>
              </a:rPr>
              <a:t>}</a:t>
            </a:r>
            <a:endParaRPr lang="en-US" b="1" dirty="0">
              <a:solidFill>
                <a:schemeClr val="bg1"/>
              </a:solidFill>
            </a:endParaRPr>
          </a:p>
        </p:txBody>
      </p:sp>
      <p:sp>
        <p:nvSpPr>
          <p:cNvPr id="7" name="TextBox 6"/>
          <p:cNvSpPr txBox="1"/>
          <p:nvPr/>
        </p:nvSpPr>
        <p:spPr>
          <a:xfrm>
            <a:off x="1408176" y="3812583"/>
            <a:ext cx="4016231" cy="923330"/>
          </a:xfrm>
          <a:prstGeom prst="rect">
            <a:avLst/>
          </a:prstGeom>
          <a:noFill/>
        </p:spPr>
        <p:txBody>
          <a:bodyPr wrap="square" rtlCol="0">
            <a:spAutoFit/>
          </a:bodyPr>
          <a:lstStyle/>
          <a:p>
            <a:r>
              <a:rPr lang="en-US" dirty="0" smtClean="0">
                <a:solidFill>
                  <a:schemeClr val="bg1"/>
                </a:solidFill>
                <a:latin typeface="Trebuchet MS" pitchFamily="34" charset="0"/>
              </a:rPr>
              <a:t>Even CUDA </a:t>
            </a:r>
            <a:r>
              <a:rPr lang="en-US" b="1" dirty="0" smtClean="0">
                <a:solidFill>
                  <a:schemeClr val="tx2"/>
                </a:solidFill>
                <a:latin typeface="Courier New" panose="02070309020205020404" pitchFamily="49" charset="0"/>
                <a:cs typeface="Courier New" panose="02070309020205020404" pitchFamily="49" charset="0"/>
              </a:rPr>
              <a:t>__device__ </a:t>
            </a:r>
            <a:r>
              <a:rPr lang="en-US" dirty="0" smtClean="0">
                <a:solidFill>
                  <a:schemeClr val="bg1"/>
                </a:solidFill>
                <a:latin typeface="Trebuchet MS" pitchFamily="34" charset="0"/>
              </a:rPr>
              <a:t>functions can be called from OpenACC if declared with </a:t>
            </a:r>
            <a:r>
              <a:rPr lang="en-US" b="1" dirty="0" err="1" smtClean="0">
                <a:solidFill>
                  <a:schemeClr val="tx2"/>
                </a:solidFill>
                <a:latin typeface="Courier New" panose="02070309020205020404" pitchFamily="49" charset="0"/>
                <a:cs typeface="Courier New" panose="02070309020205020404" pitchFamily="49" charset="0"/>
              </a:rPr>
              <a:t>acc</a:t>
            </a:r>
            <a:r>
              <a:rPr lang="en-US" b="1" dirty="0" smtClean="0">
                <a:solidFill>
                  <a:schemeClr val="tx2"/>
                </a:solidFill>
                <a:latin typeface="Courier New" panose="02070309020205020404" pitchFamily="49" charset="0"/>
                <a:cs typeface="Courier New" panose="02070309020205020404" pitchFamily="49" charset="0"/>
              </a:rPr>
              <a:t> routine</a:t>
            </a:r>
            <a:r>
              <a:rPr lang="en-US" dirty="0" smtClean="0">
                <a:solidFill>
                  <a:schemeClr val="bg1"/>
                </a:solidFill>
                <a:latin typeface="Trebuchet MS" pitchFamily="34" charset="0"/>
              </a:rPr>
              <a:t>.</a:t>
            </a:r>
          </a:p>
        </p:txBody>
      </p:sp>
    </p:spTree>
    <p:extLst>
      <p:ext uri="{BB962C8B-B14F-4D97-AF65-F5344CB8AC3E}">
        <p14:creationId xmlns:p14="http://schemas.microsoft.com/office/powerpoint/2010/main" val="381646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OpenACC </a:t>
            </a:r>
            <a:r>
              <a:rPr lang="en-US" dirty="0" err="1" smtClean="0">
                <a:solidFill>
                  <a:schemeClr val="bg1"/>
                </a:solidFill>
                <a:cs typeface="Courier New" panose="02070309020205020404" pitchFamily="49" charset="0"/>
              </a:rPr>
              <a:t>acc_map_data</a:t>
            </a:r>
            <a:r>
              <a:rPr lang="en-US" dirty="0" smtClean="0">
                <a:solidFill>
                  <a:schemeClr val="bg1"/>
                </a:solidFill>
                <a:cs typeface="Courier New" panose="02070309020205020404" pitchFamily="49" charset="0"/>
              </a:rPr>
              <a:t> </a:t>
            </a:r>
            <a:r>
              <a:rPr lang="en-US" dirty="0" smtClean="0">
                <a:solidFill>
                  <a:schemeClr val="bg1"/>
                </a:solidFill>
              </a:rPr>
              <a:t>function </a:t>
            </a:r>
            <a:endParaRPr lang="en-US" dirty="0">
              <a:solidFill>
                <a:schemeClr val="bg1"/>
              </a:solidFill>
              <a:cs typeface="Courier New" panose="02070309020205020404" pitchFamily="49" charset="0"/>
            </a:endParaRPr>
          </a:p>
        </p:txBody>
      </p:sp>
      <p:sp>
        <p:nvSpPr>
          <p:cNvPr id="3" name="Content Placeholder 2"/>
          <p:cNvSpPr>
            <a:spLocks noGrp="1"/>
          </p:cNvSpPr>
          <p:nvPr>
            <p:ph idx="1"/>
          </p:nvPr>
        </p:nvSpPr>
        <p:spPr>
          <a:xfrm>
            <a:off x="516750" y="1376039"/>
            <a:ext cx="9948672" cy="4445921"/>
          </a:xfrm>
        </p:spPr>
        <p:txBody>
          <a:bodyPr>
            <a:normAutofit/>
          </a:bodyPr>
          <a:lstStyle/>
          <a:p>
            <a:pPr marL="0" indent="0">
              <a:buNone/>
            </a:pPr>
            <a:r>
              <a:rPr lang="en-US" dirty="0" smtClean="0"/>
              <a:t>The </a:t>
            </a:r>
            <a:r>
              <a:rPr lang="en-US" b="1" dirty="0" err="1" smtClean="0">
                <a:solidFill>
                  <a:schemeClr val="tx2"/>
                </a:solidFill>
                <a:latin typeface="Courier New" panose="02070309020205020404" pitchFamily="49" charset="0"/>
                <a:cs typeface="Courier New" panose="02070309020205020404" pitchFamily="49" charset="0"/>
              </a:rPr>
              <a:t>acc_map_data</a:t>
            </a:r>
            <a:r>
              <a:rPr lang="en-US" dirty="0">
                <a:solidFill>
                  <a:srgbClr val="FFC000"/>
                </a:solidFill>
              </a:rPr>
              <a:t> </a:t>
            </a:r>
            <a:r>
              <a:rPr lang="en-US" dirty="0" smtClean="0"/>
              <a:t>(</a:t>
            </a:r>
            <a:r>
              <a:rPr lang="en-US" b="1" dirty="0" err="1" smtClean="0">
                <a:solidFill>
                  <a:schemeClr val="tx2"/>
                </a:solidFill>
                <a:latin typeface="Courier New" panose="02070309020205020404" pitchFamily="49" charset="0"/>
                <a:cs typeface="Courier New" panose="02070309020205020404" pitchFamily="49" charset="0"/>
              </a:rPr>
              <a:t>acc_unmap_data</a:t>
            </a:r>
            <a:r>
              <a:rPr lang="en-US" dirty="0" smtClean="0"/>
              <a:t>) maps (</a:t>
            </a:r>
            <a:r>
              <a:rPr lang="en-US" dirty="0" err="1" smtClean="0"/>
              <a:t>unmaps</a:t>
            </a:r>
            <a:r>
              <a:rPr lang="en-US" dirty="0" smtClean="0"/>
              <a:t>) an existing device allocation to an OpenACC variable.</a:t>
            </a:r>
          </a:p>
          <a:p>
            <a:pPr marL="0" indent="0">
              <a:lnSpc>
                <a:spcPct val="110000"/>
              </a:lnSpc>
              <a:spcAft>
                <a:spcPts val="0"/>
              </a:spcAft>
              <a:buNone/>
            </a:pPr>
            <a:endParaRPr lang="en-US" dirty="0" smtClean="0"/>
          </a:p>
          <a:p>
            <a:pPr marL="0" indent="0" fontAlgn="ctr">
              <a:lnSpc>
                <a:spcPct val="100000"/>
              </a:lnSpc>
              <a:spcBef>
                <a:spcPts val="0"/>
              </a:spcBef>
              <a:spcAft>
                <a:spcPts val="0"/>
              </a:spcAft>
              <a:buSzPct val="180000"/>
              <a:buNone/>
              <a:defRPr/>
            </a:pPr>
            <a:r>
              <a:rPr lang="en-US" b="1" noProof="1" smtClean="0">
                <a:solidFill>
                  <a:srgbClr val="4E7A00"/>
                </a:solidFill>
                <a:latin typeface="Lucida Console" pitchFamily="49" charset="0"/>
              </a:rPr>
              <a:t>cudaMalloc((</a:t>
            </a:r>
            <a:r>
              <a:rPr lang="en-US" b="1" noProof="1">
                <a:solidFill>
                  <a:srgbClr val="4E7A00"/>
                </a:solidFill>
                <a:latin typeface="Lucida Console" pitchFamily="49" charset="0"/>
              </a:rPr>
              <a:t>void*)&amp;</a:t>
            </a:r>
            <a:r>
              <a:rPr lang="en-US" b="1" noProof="1" smtClean="0">
                <a:solidFill>
                  <a:srgbClr val="4E7A00"/>
                </a:solidFill>
                <a:latin typeface="Lucida Console" pitchFamily="49" charset="0"/>
              </a:rPr>
              <a:t>x_d,(</a:t>
            </a:r>
            <a:r>
              <a:rPr lang="en-US" b="1" noProof="1">
                <a:solidFill>
                  <a:srgbClr val="4E7A00"/>
                </a:solidFill>
                <a:latin typeface="Lucida Console" pitchFamily="49" charset="0"/>
              </a:rPr>
              <a:t>size_t)n*sizeof(float</a:t>
            </a:r>
            <a:r>
              <a:rPr lang="en-US" b="1" noProof="1" smtClean="0">
                <a:solidFill>
                  <a:srgbClr val="4E7A00"/>
                </a:solidFill>
                <a:latin typeface="Lucida Console" pitchFamily="49" charset="0"/>
              </a:rPr>
              <a:t>));</a:t>
            </a:r>
          </a:p>
          <a:p>
            <a:pPr marL="0" indent="0" fontAlgn="ctr">
              <a:lnSpc>
                <a:spcPct val="100000"/>
              </a:lnSpc>
              <a:spcBef>
                <a:spcPts val="0"/>
              </a:spcBef>
              <a:spcAft>
                <a:spcPts val="0"/>
              </a:spcAft>
              <a:buSzPct val="180000"/>
              <a:buNone/>
              <a:defRPr/>
            </a:pPr>
            <a:r>
              <a:rPr lang="en-US" b="1" noProof="1" smtClean="0">
                <a:solidFill>
                  <a:schemeClr val="tx2"/>
                </a:solidFill>
                <a:latin typeface="Lucida Console" pitchFamily="49" charset="0"/>
              </a:rPr>
              <a:t>acc_map_data(x, x_d,</a:t>
            </a:r>
            <a:r>
              <a:rPr lang="en-US" b="1" noProof="1">
                <a:solidFill>
                  <a:schemeClr val="tx2"/>
                </a:solidFill>
                <a:latin typeface="Lucida Console" pitchFamily="49" charset="0"/>
              </a:rPr>
              <a:t> n*sizeof(float</a:t>
            </a:r>
            <a:r>
              <a:rPr lang="en-US" b="1" noProof="1" smtClean="0">
                <a:solidFill>
                  <a:schemeClr val="tx2"/>
                </a:solidFill>
                <a:latin typeface="Lucida Console" pitchFamily="49" charset="0"/>
              </a:rPr>
              <a:t>));</a:t>
            </a:r>
            <a:endParaRPr lang="en-US" b="1" noProof="1">
              <a:solidFill>
                <a:schemeClr val="tx2"/>
              </a:solidFill>
              <a:latin typeface="Lucida Console" pitchFamily="49" charset="0"/>
            </a:endParaRPr>
          </a:p>
          <a:p>
            <a:pPr marL="0" indent="0" fontAlgn="ctr">
              <a:lnSpc>
                <a:spcPct val="100000"/>
              </a:lnSpc>
              <a:spcBef>
                <a:spcPts val="0"/>
              </a:spcBef>
              <a:spcAft>
                <a:spcPts val="0"/>
              </a:spcAft>
              <a:buSzPct val="180000"/>
              <a:buNone/>
              <a:defRPr/>
            </a:pPr>
            <a:r>
              <a:rPr lang="en-US" b="1" noProof="1" smtClean="0">
                <a:solidFill>
                  <a:srgbClr val="4E7A00"/>
                </a:solidFill>
                <a:latin typeface="Lucida Console" pitchFamily="49" charset="0"/>
              </a:rPr>
              <a:t>cudaMalloc((</a:t>
            </a:r>
            <a:r>
              <a:rPr lang="en-US" b="1" noProof="1">
                <a:solidFill>
                  <a:srgbClr val="4E7A00"/>
                </a:solidFill>
                <a:latin typeface="Lucida Console" pitchFamily="49" charset="0"/>
              </a:rPr>
              <a:t>void*)&amp;</a:t>
            </a:r>
            <a:r>
              <a:rPr lang="en-US" b="1" noProof="1" smtClean="0">
                <a:solidFill>
                  <a:srgbClr val="4E7A00"/>
                </a:solidFill>
                <a:latin typeface="Lucida Console" pitchFamily="49" charset="0"/>
              </a:rPr>
              <a:t>y_d,(</a:t>
            </a:r>
            <a:r>
              <a:rPr lang="en-US" b="1" noProof="1">
                <a:solidFill>
                  <a:srgbClr val="4E7A00"/>
                </a:solidFill>
                <a:latin typeface="Lucida Console" pitchFamily="49" charset="0"/>
              </a:rPr>
              <a:t>size_t)n*sizeof(float</a:t>
            </a:r>
            <a:r>
              <a:rPr lang="en-US" b="1" noProof="1" smtClean="0">
                <a:solidFill>
                  <a:srgbClr val="4E7A00"/>
                </a:solidFill>
                <a:latin typeface="Lucida Console" pitchFamily="49" charset="0"/>
              </a:rPr>
              <a:t>));</a:t>
            </a:r>
          </a:p>
          <a:p>
            <a:pPr marL="0" indent="0" fontAlgn="ctr">
              <a:lnSpc>
                <a:spcPct val="100000"/>
              </a:lnSpc>
              <a:spcBef>
                <a:spcPts val="0"/>
              </a:spcBef>
              <a:spcAft>
                <a:spcPts val="0"/>
              </a:spcAft>
              <a:buSzPct val="180000"/>
              <a:buNone/>
              <a:defRPr/>
            </a:pPr>
            <a:r>
              <a:rPr lang="en-US" b="1" noProof="1" smtClean="0">
                <a:solidFill>
                  <a:schemeClr val="tx2"/>
                </a:solidFill>
                <a:latin typeface="Lucida Console" pitchFamily="49" charset="0"/>
              </a:rPr>
              <a:t>acc_map_data(y, y_d</a:t>
            </a:r>
            <a:r>
              <a:rPr lang="en-US" b="1" noProof="1">
                <a:solidFill>
                  <a:schemeClr val="tx2"/>
                </a:solidFill>
                <a:latin typeface="Lucida Console" pitchFamily="49" charset="0"/>
              </a:rPr>
              <a:t>, n*sizeof(float</a:t>
            </a:r>
            <a:r>
              <a:rPr lang="en-US" b="1" noProof="1" smtClean="0">
                <a:solidFill>
                  <a:schemeClr val="tx2"/>
                </a:solidFill>
                <a:latin typeface="Lucida Console" pitchFamily="49" charset="0"/>
              </a:rPr>
              <a:t>));</a:t>
            </a:r>
          </a:p>
          <a:p>
            <a:pPr marL="0" indent="0" fontAlgn="ctr">
              <a:lnSpc>
                <a:spcPct val="100000"/>
              </a:lnSpc>
              <a:spcBef>
                <a:spcPts val="0"/>
              </a:spcBef>
              <a:spcAft>
                <a:spcPts val="0"/>
              </a:spcAft>
              <a:buSzPct val="180000"/>
              <a:buNone/>
              <a:defRPr/>
            </a:pPr>
            <a:endParaRPr lang="en-US" b="1" noProof="1" smtClean="0">
              <a:solidFill>
                <a:schemeClr val="accent1"/>
              </a:solidFill>
              <a:latin typeface="Lucida Console" pitchFamily="49" charset="0"/>
            </a:endParaRPr>
          </a:p>
          <a:p>
            <a:pPr marL="0" indent="0" fontAlgn="ctr">
              <a:lnSpc>
                <a:spcPct val="100000"/>
              </a:lnSpc>
              <a:spcBef>
                <a:spcPts val="0"/>
              </a:spcBef>
              <a:spcAft>
                <a:spcPts val="0"/>
              </a:spcAft>
              <a:buSzPct val="180000"/>
              <a:buNone/>
              <a:defRPr/>
            </a:pPr>
            <a:r>
              <a:rPr lang="en-US" b="1" noProof="1" smtClean="0">
                <a:solidFill>
                  <a:schemeClr val="tx2">
                    <a:lumMod val="50000"/>
                  </a:schemeClr>
                </a:solidFill>
                <a:latin typeface="Lucida Console" pitchFamily="49" charset="0"/>
              </a:rPr>
              <a:t>#pragma acc parallel loop</a:t>
            </a:r>
            <a:endParaRPr lang="en-US" b="1" noProof="1">
              <a:solidFill>
                <a:schemeClr val="tx2">
                  <a:lumMod val="50000"/>
                </a:schemeClr>
              </a:solidFill>
              <a:latin typeface="Lucida Console" pitchFamily="49" charset="0"/>
            </a:endParaRPr>
          </a:p>
          <a:p>
            <a:pPr marL="0" lvl="0" indent="0">
              <a:lnSpc>
                <a:spcPct val="100000"/>
              </a:lnSpc>
              <a:spcBef>
                <a:spcPts val="0"/>
              </a:spcBef>
              <a:spcAft>
                <a:spcPts val="0"/>
              </a:spcAft>
              <a:buNone/>
            </a:pPr>
            <a:r>
              <a:rPr lang="en-US" b="1" dirty="0" smtClean="0">
                <a:latin typeface="Courier New" pitchFamily="49" charset="0"/>
                <a:cs typeface="Courier New" pitchFamily="49" charset="0"/>
              </a:rPr>
              <a:t>for(</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i=0; i&lt;n ; i++)</a:t>
            </a:r>
          </a:p>
          <a:p>
            <a:pPr marL="0" lvl="0" indent="0">
              <a:lnSpc>
                <a:spcPct val="100000"/>
              </a:lnSpc>
              <a:spcBef>
                <a:spcPts val="0"/>
              </a:spcBef>
              <a:spcAft>
                <a:spcPts val="0"/>
              </a:spcAft>
              <a:buNone/>
            </a:pPr>
            <a:r>
              <a:rPr lang="en-US" b="1" dirty="0">
                <a:latin typeface="Courier New" pitchFamily="49" charset="0"/>
                <a:cs typeface="Courier New" pitchFamily="49" charset="0"/>
              </a:rPr>
              <a:t>{</a:t>
            </a:r>
          </a:p>
          <a:p>
            <a:pPr marL="0" lvl="0" indent="0">
              <a:lnSpc>
                <a:spcPct val="100000"/>
              </a:lnSpc>
              <a:spcBef>
                <a:spcPts val="0"/>
              </a:spcBef>
              <a:spcAft>
                <a:spcPts val="0"/>
              </a:spcAft>
              <a:buNone/>
            </a:pPr>
            <a:r>
              <a:rPr lang="en-US" b="1" dirty="0">
                <a:latin typeface="Courier New" pitchFamily="49" charset="0"/>
                <a:cs typeface="Courier New" pitchFamily="49" charset="0"/>
              </a:rPr>
              <a:t>  y(i) = a*x(i)+y(i)</a:t>
            </a:r>
          </a:p>
          <a:p>
            <a:pPr marL="0" lvl="0" indent="0">
              <a:lnSpc>
                <a:spcPct val="100000"/>
              </a:lnSpc>
              <a:spcBef>
                <a:spcPts val="0"/>
              </a:spcBef>
              <a:spcAft>
                <a:spcPts val="0"/>
              </a:spcAft>
              <a:buNone/>
            </a:pPr>
            <a:r>
              <a:rPr lang="en-US" b="1" dirty="0">
                <a:latin typeface="Courier New" pitchFamily="49" charset="0"/>
                <a:cs typeface="Courier New" pitchFamily="49" charset="0"/>
              </a:rPr>
              <a:t>}</a:t>
            </a:r>
          </a:p>
          <a:p>
            <a:endParaRPr lang="en-US" dirty="0" smtClean="0"/>
          </a:p>
          <a:p>
            <a:pPr marL="457200" lvl="1" indent="0">
              <a:buNone/>
            </a:pPr>
            <a:endParaRPr lang="en-US" dirty="0"/>
          </a:p>
        </p:txBody>
      </p:sp>
      <p:sp>
        <p:nvSpPr>
          <p:cNvPr id="8" name="Slide Number Placeholder 7"/>
          <p:cNvSpPr>
            <a:spLocks noGrp="1"/>
          </p:cNvSpPr>
          <p:nvPr>
            <p:ph type="sldNum" sz="quarter" idx="4294967295"/>
          </p:nvPr>
        </p:nvSpPr>
        <p:spPr>
          <a:xfrm>
            <a:off x="8413750" y="5721350"/>
            <a:ext cx="2559050" cy="328613"/>
          </a:xfrm>
          <a:prstGeom prst="rect">
            <a:avLst/>
          </a:prstGeom>
        </p:spPr>
        <p:txBody>
          <a:bodyPr/>
          <a:lstStyle/>
          <a:p>
            <a:fld id="{C092652A-761D-4ABF-AB05-8B164A8BBF93}" type="slidenum">
              <a:rPr lang="en-US" smtClean="0"/>
              <a:t>95</a:t>
            </a:fld>
            <a:endParaRPr lang="en-US"/>
          </a:p>
        </p:txBody>
      </p:sp>
      <p:grpSp>
        <p:nvGrpSpPr>
          <p:cNvPr id="10" name="Group 9"/>
          <p:cNvGrpSpPr/>
          <p:nvPr/>
        </p:nvGrpSpPr>
        <p:grpSpPr>
          <a:xfrm>
            <a:off x="7857851" y="2435398"/>
            <a:ext cx="2708530" cy="1323379"/>
            <a:chOff x="7749839" y="2435398"/>
            <a:chExt cx="2708530" cy="1323379"/>
          </a:xfrm>
        </p:grpSpPr>
        <p:sp>
          <p:nvSpPr>
            <p:cNvPr id="4" name="Right Brace 3"/>
            <p:cNvSpPr/>
            <p:nvPr/>
          </p:nvSpPr>
          <p:spPr>
            <a:xfrm>
              <a:off x="7749839" y="2509417"/>
              <a:ext cx="216024" cy="1175343"/>
            </a:xfrm>
            <a:prstGeom prst="rightBrace">
              <a:avLst>
                <a:gd name="adj1" fmla="val 2786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5" name="TextBox 4"/>
            <p:cNvSpPr txBox="1"/>
            <p:nvPr/>
          </p:nvSpPr>
          <p:spPr>
            <a:xfrm>
              <a:off x="7965863" y="2435398"/>
              <a:ext cx="2492506" cy="1323379"/>
            </a:xfrm>
            <a:prstGeom prst="rect">
              <a:avLst/>
            </a:prstGeom>
            <a:noFill/>
          </p:spPr>
          <p:txBody>
            <a:bodyPr wrap="square" lIns="91386" tIns="45690" rIns="91386" bIns="45690" rtlCol="0">
              <a:spAutoFit/>
            </a:bodyPr>
            <a:lstStyle/>
            <a:p>
              <a:pPr algn="ctr"/>
              <a:r>
                <a:rPr lang="en-US" sz="2000" b="1" dirty="0" smtClean="0">
                  <a:solidFill>
                    <a:schemeClr val="bg1"/>
                  </a:solidFill>
                  <a:latin typeface="Trebuchet MS" pitchFamily="34" charset="0"/>
                </a:rPr>
                <a:t>Allocate device arrays with CUDA and </a:t>
              </a:r>
              <a:r>
                <a:rPr lang="en-US" sz="2000" b="1" i="1" dirty="0" smtClean="0">
                  <a:solidFill>
                    <a:schemeClr val="bg1"/>
                  </a:solidFill>
                  <a:latin typeface="Trebuchet MS" pitchFamily="34" charset="0"/>
                </a:rPr>
                <a:t>map</a:t>
              </a:r>
              <a:r>
                <a:rPr lang="en-US" sz="2000" b="1" dirty="0" smtClean="0">
                  <a:solidFill>
                    <a:schemeClr val="bg1"/>
                  </a:solidFill>
                  <a:latin typeface="Trebuchet MS" pitchFamily="34" charset="0"/>
                </a:rPr>
                <a:t> to OpenACC</a:t>
              </a:r>
              <a:endParaRPr lang="en-GB" sz="2000" b="1" dirty="0">
                <a:solidFill>
                  <a:schemeClr val="bg1"/>
                </a:solidFill>
                <a:latin typeface="Trebuchet MS" pitchFamily="34" charset="0"/>
              </a:endParaRPr>
            </a:p>
          </p:txBody>
        </p:sp>
      </p:grpSp>
      <p:grpSp>
        <p:nvGrpSpPr>
          <p:cNvPr id="11" name="Group 10"/>
          <p:cNvGrpSpPr/>
          <p:nvPr/>
        </p:nvGrpSpPr>
        <p:grpSpPr>
          <a:xfrm>
            <a:off x="7857851" y="3980505"/>
            <a:ext cx="2708530" cy="1303638"/>
            <a:chOff x="7749839" y="3758777"/>
            <a:chExt cx="2708530" cy="1303638"/>
          </a:xfrm>
        </p:grpSpPr>
        <p:sp>
          <p:nvSpPr>
            <p:cNvPr id="6" name="Right Brace 5"/>
            <p:cNvSpPr/>
            <p:nvPr/>
          </p:nvSpPr>
          <p:spPr>
            <a:xfrm>
              <a:off x="7749839" y="3758777"/>
              <a:ext cx="216024" cy="1303638"/>
            </a:xfrm>
            <a:prstGeom prst="rightBrace">
              <a:avLst>
                <a:gd name="adj1" fmla="val 2786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7" name="TextBox 6"/>
            <p:cNvSpPr txBox="1"/>
            <p:nvPr/>
          </p:nvSpPr>
          <p:spPr>
            <a:xfrm>
              <a:off x="7965863" y="3902795"/>
              <a:ext cx="2492506" cy="1015602"/>
            </a:xfrm>
            <a:prstGeom prst="rect">
              <a:avLst/>
            </a:prstGeom>
            <a:noFill/>
          </p:spPr>
          <p:txBody>
            <a:bodyPr wrap="square" lIns="91386" tIns="45690" rIns="91386" bIns="45690" rtlCol="0">
              <a:spAutoFit/>
            </a:bodyPr>
            <a:lstStyle/>
            <a:p>
              <a:pPr algn="ctr"/>
              <a:r>
                <a:rPr lang="en-US" sz="2000" b="1" dirty="0" smtClean="0">
                  <a:solidFill>
                    <a:schemeClr val="bg1"/>
                  </a:solidFill>
                  <a:latin typeface="Trebuchet MS" pitchFamily="34" charset="0"/>
                </a:rPr>
                <a:t>Here x and y will reuse the memory of </a:t>
              </a:r>
              <a:r>
                <a:rPr lang="en-US" sz="2000" b="1" dirty="0" err="1" smtClean="0">
                  <a:solidFill>
                    <a:schemeClr val="bg1"/>
                  </a:solidFill>
                  <a:latin typeface="Trebuchet MS" pitchFamily="34" charset="0"/>
                </a:rPr>
                <a:t>x_d</a:t>
              </a:r>
              <a:r>
                <a:rPr lang="en-US" sz="2000" b="1" dirty="0" smtClean="0">
                  <a:solidFill>
                    <a:schemeClr val="bg1"/>
                  </a:solidFill>
                  <a:latin typeface="Trebuchet MS" pitchFamily="34" charset="0"/>
                </a:rPr>
                <a:t> and </a:t>
              </a:r>
              <a:r>
                <a:rPr lang="en-US" sz="2000" b="1" dirty="0" err="1" smtClean="0">
                  <a:solidFill>
                    <a:schemeClr val="bg1"/>
                  </a:solidFill>
                  <a:latin typeface="Trebuchet MS" pitchFamily="34" charset="0"/>
                </a:rPr>
                <a:t>y_d</a:t>
              </a:r>
              <a:endParaRPr lang="en-GB" sz="2000" b="1" dirty="0">
                <a:solidFill>
                  <a:schemeClr val="bg1"/>
                </a:solidFill>
                <a:latin typeface="Trebuchet MS" pitchFamily="34" charset="0"/>
              </a:endParaRPr>
            </a:p>
          </p:txBody>
        </p:sp>
      </p:grpSp>
    </p:spTree>
    <p:extLst>
      <p:ext uri="{BB962C8B-B14F-4D97-AF65-F5344CB8AC3E}">
        <p14:creationId xmlns:p14="http://schemas.microsoft.com/office/powerpoint/2010/main" val="359434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smtClean="0">
                <a:solidFill>
                  <a:schemeClr val="tx1"/>
                </a:solidFill>
              </a:rPr>
              <a:t>Using </a:t>
            </a:r>
            <a:r>
              <a:rPr lang="en-US" kern="0" dirty="0" err="1" smtClean="0">
                <a:solidFill>
                  <a:schemeClr val="tx1"/>
                </a:solidFill>
              </a:rPr>
              <a:t>QwikLabs</a:t>
            </a:r>
            <a:endParaRPr lang="en-US" kern="0" dirty="0">
              <a:solidFill>
                <a:schemeClr val="tx1"/>
              </a:solidFill>
            </a:endParaRPr>
          </a:p>
        </p:txBody>
      </p:sp>
    </p:spTree>
    <p:extLst>
      <p:ext uri="{BB962C8B-B14F-4D97-AF65-F5344CB8AC3E}">
        <p14:creationId xmlns:p14="http://schemas.microsoft.com/office/powerpoint/2010/main" val="323878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Getting access</a:t>
            </a:r>
            <a:endParaRPr lang="en-US" dirty="0"/>
          </a:p>
        </p:txBody>
      </p:sp>
      <p:sp>
        <p:nvSpPr>
          <p:cNvPr id="2" name="Content Placeholder 1"/>
          <p:cNvSpPr>
            <a:spLocks noGrp="1"/>
          </p:cNvSpPr>
          <p:nvPr>
            <p:ph idx="1"/>
          </p:nvPr>
        </p:nvSpPr>
        <p:spPr>
          <a:xfrm>
            <a:off x="516750" y="1431985"/>
            <a:ext cx="9948672" cy="4389975"/>
          </a:xfrm>
        </p:spPr>
        <p:txBody>
          <a:bodyPr/>
          <a:lstStyle/>
          <a:p>
            <a:r>
              <a:rPr lang="en-US" dirty="0" smtClean="0"/>
              <a:t>Go to</a:t>
            </a:r>
            <a:r>
              <a:rPr lang="en-US" dirty="0" smtClean="0">
                <a:solidFill>
                  <a:schemeClr val="accent4"/>
                </a:solidFill>
              </a:rPr>
              <a:t> </a:t>
            </a:r>
            <a:r>
              <a:rPr lang="en-US" u="sng" dirty="0" smtClean="0">
                <a:solidFill>
                  <a:schemeClr val="tx2"/>
                </a:solidFill>
              </a:rPr>
              <a:t>nvidia.qwiklab.com</a:t>
            </a:r>
            <a:r>
              <a:rPr lang="en-US" dirty="0" smtClean="0"/>
              <a:t>, log-in or create an account</a:t>
            </a:r>
          </a:p>
          <a:p>
            <a:endParaRPr lang="en-US" dirty="0"/>
          </a:p>
        </p:txBody>
      </p:sp>
      <p:pic>
        <p:nvPicPr>
          <p:cNvPr id="3" name="Picture 2"/>
          <p:cNvPicPr>
            <a:picLocks noChangeAspect="1"/>
          </p:cNvPicPr>
          <p:nvPr/>
        </p:nvPicPr>
        <p:blipFill>
          <a:blip r:embed="rId2"/>
          <a:stretch>
            <a:fillRect/>
          </a:stretch>
        </p:blipFill>
        <p:spPr>
          <a:xfrm>
            <a:off x="516750" y="1922889"/>
            <a:ext cx="6863938" cy="3899071"/>
          </a:xfrm>
          <a:prstGeom prst="rect">
            <a:avLst/>
          </a:prstGeom>
        </p:spPr>
      </p:pic>
      <p:sp>
        <p:nvSpPr>
          <p:cNvPr id="5" name="Rectangle 4"/>
          <p:cNvSpPr/>
          <p:nvPr/>
        </p:nvSpPr>
        <p:spPr>
          <a:xfrm>
            <a:off x="6258296" y="2078182"/>
            <a:ext cx="700644" cy="46313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5"/>
          <p:cNvSpPr/>
          <p:nvPr/>
        </p:nvSpPr>
        <p:spPr>
          <a:xfrm>
            <a:off x="7671460" y="843148"/>
            <a:ext cx="3075709" cy="1710047"/>
          </a:xfrm>
          <a:prstGeom prst="borderCallout1">
            <a:avLst>
              <a:gd name="adj1" fmla="val 50000"/>
              <a:gd name="adj2" fmla="val -225"/>
              <a:gd name="adj3" fmla="val 86111"/>
              <a:gd name="adj4" fmla="val -22889"/>
            </a:avLst>
          </a:prstGeom>
          <a:solidFill>
            <a:schemeClr val="tx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Sign In or Create a New Account</a:t>
            </a:r>
            <a:endParaRPr lang="en-US" dirty="0">
              <a:solidFill>
                <a:schemeClr val="bg1"/>
              </a:solidFill>
            </a:endParaRPr>
          </a:p>
        </p:txBody>
      </p:sp>
    </p:spTree>
    <p:extLst>
      <p:ext uri="{BB962C8B-B14F-4D97-AF65-F5344CB8AC3E}">
        <p14:creationId xmlns:p14="http://schemas.microsoft.com/office/powerpoint/2010/main" val="34693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0.0&quot;&gt;&lt;object type=&quot;1&quot; unique_id=&quot;10001&quot;&gt;&lt;object type=&quot;2&quot; unique_id=&quot;10836&quot;&gt;&lt;object type=&quot;3&quot; unique_id=&quot;10837&quot;&gt;&lt;property id=&quot;20148&quot; value=&quot;5&quot;/&gt;&lt;property id=&quot;20300&quot; value=&quot;Slide 1 - &amp;quot;OpenACC Course&amp;quot;&quot;/&gt;&lt;property id=&quot;20307&quot; value=&quot;754&quot;/&gt;&lt;/object&gt;&lt;object type=&quot;3&quot; unique_id=&quot;11033&quot;&gt;&lt;property id=&quot;20148&quot; value=&quot;5&quot;/&gt;&lt;property id=&quot;20300&quot; value=&quot;Slide 3&quot;/&gt;&lt;property id=&quot;20307&quot; value=&quot;759&quot;/&gt;&lt;/object&gt;&lt;object type=&quot;3&quot; unique_id=&quot;11370&quot;&gt;&lt;property id=&quot;20148&quot; value=&quot;5&quot;/&gt;&lt;property id=&quot;20300&quot; value=&quot;Slide 2&quot;/&gt;&lt;property id=&quot;20307&quot; value=&quot;760&quot;/&gt;&lt;/object&gt;&lt;object type=&quot;3&quot; unique_id=&quot;11523&quot;&gt;&lt;property id=&quot;20148&quot; value=&quot;5&quot;/&gt;&lt;property id=&quot;20300&quot; value=&quot;Slide 4 - &amp;quot;Advanced OpenACC Techniques: Pipelining, MPI and Interoperability&amp;quot;&quot;/&gt;&lt;property id=&quot;20307&quot; value=&quot;761&quot;/&gt;&lt;/object&gt;&lt;object type=&quot;3&quot; unique_id=&quot;11524&quot;&gt;&lt;property id=&quot;20148&quot; value=&quot;5&quot;/&gt;&lt;property id=&quot;20300&quot; value=&quot;Slide 5&quot;/&gt;&lt;property id=&quot;20307&quot; value=&quot;762&quot;/&gt;&lt;/object&gt;&lt;object type=&quot;3&quot; unique_id=&quot;13761&quot;&gt;&lt;property id=&quot;20148&quot; value=&quot;5&quot;/&gt;&lt;property id=&quot;20300&quot; value=&quot;Slide 79&quot;/&gt;&lt;property id=&quot;20307&quot; value=&quot;770&quot;/&gt;&lt;/object&gt;&lt;object type=&quot;3&quot; unique_id=&quot;13762&quot;&gt;&lt;property id=&quot;20148&quot; value=&quot;5&quot;/&gt;&lt;property id=&quot;20300&quot; value=&quot;Slide 67&quot;/&gt;&lt;property id=&quot;20307&quot; value=&quot;771&quot;/&gt;&lt;/object&gt;&lt;object type=&quot;3&quot; unique_id=&quot;13763&quot;&gt;&lt;property id=&quot;20148&quot; value=&quot;5&quot;/&gt;&lt;property id=&quot;20300&quot; value=&quot;Slide 69 - &amp;quot;Where to find help&amp;quot;&quot;/&gt;&lt;property id=&quot;20307&quot; value=&quot;772&quot;/&gt;&lt;/object&gt;&lt;object type=&quot;3&quot; unique_id=&quot;13769&quot;&gt;&lt;property id=&quot;20148&quot; value=&quot;5&quot;/&gt;&lt;property id=&quot;20300&quot; value=&quot;Slide 80 - &amp;quot;Getting access&amp;quot;&quot;/&gt;&lt;property id=&quot;20307&quot; value=&quot;777&quot;/&gt;&lt;/object&gt;&lt;object type=&quot;3&quot; unique_id=&quot;13770&quot;&gt;&lt;property id=&quot;20148&quot; value=&quot;5&quot;/&gt;&lt;property id=&quot;20300&quot; value=&quot;Slide 68 - &amp;quot;Complete Pipelining and MPI Qwiklab&amp;quot;&quot;/&gt;&lt;property id=&quot;20307&quot; value=&quot;778&quot;/&gt;&lt;/object&gt;&lt;object type=&quot;3&quot; unique_id=&quot;21449&quot;&gt;&lt;property id=&quot;20148&quot; value=&quot;5&quot;/&gt;&lt;property id=&quot;20300&quot; value=&quot;Slide 6 - &amp;quot;Asynchronous Programming with OpenACC&amp;quot;&quot;/&gt;&lt;property id=&quot;20307&quot; value=&quot;895&quot;/&gt;&lt;/object&gt;&lt;object type=&quot;3&quot; unique_id=&quot;21450&quot;&gt;&lt;property id=&quot;20148&quot; value=&quot;5&quot;/&gt;&lt;property id=&quot;20300&quot; value=&quot;Slide 7 - &amp;quot;Asynchronous Programming&amp;quot;&quot;/&gt;&lt;property id=&quot;20307&quot; value=&quot;896&quot;/&gt;&lt;/object&gt;&lt;object type=&quot;3&quot; unique_id=&quot;21451&quot;&gt;&lt;property id=&quot;20148&quot; value=&quot;5&quot;/&gt;&lt;property id=&quot;20300&quot; value=&quot;Slide 8 - &amp;quot;Asynchronous Example 1&amp;quot;&quot;/&gt;&lt;property id=&quot;20307&quot; value=&quot;897&quot;/&gt;&lt;/object&gt;&lt;object type=&quot;3&quot; unique_id=&quot;21452&quot;&gt;&lt;property id=&quot;20148&quot; value=&quot;5&quot;/&gt;&lt;property id=&quot;20300&quot; value=&quot;Slide 9 - &amp;quot;Asynchronous Example 1 cont.&amp;quot;&quot;/&gt;&lt;property id=&quot;20307&quot; value=&quot;898&quot;/&gt;&lt;/object&gt;&lt;object type=&quot;3&quot; unique_id=&quot;21453&quot;&gt;&lt;property id=&quot;20148&quot; value=&quot;5&quot;/&gt;&lt;property id=&quot;20300&quot; value=&quot;Slide 10 - &amp;quot;Asynchronous Pipelining&amp;quot;&quot;/&gt;&lt;property id=&quot;20307&quot; value=&quot;899&quot;/&gt;&lt;/object&gt;&lt;object type=&quot;3&quot; unique_id=&quot;21454&quot;&gt;&lt;property id=&quot;20148&quot; value=&quot;5&quot;/&gt;&lt;property id=&quot;20300&quot; value=&quot;Slide 11 - &amp;quot;Case Study: Mandelbrot Set&amp;quot;&quot;/&gt;&lt;property id=&quot;20307&quot; value=&quot;900&quot;/&gt;&lt;/object&gt;&lt;object type=&quot;3&quot; unique_id=&quot;21455&quot;&gt;&lt;property id=&quot;20148&quot; value=&quot;5&quot;/&gt;&lt;property id=&quot;20300&quot; value=&quot;Slide 12 - &amp;quot;Mandelbrot code&amp;quot;&quot;/&gt;&lt;property id=&quot;20307&quot; value=&quot;901&quot;/&gt;&lt;/object&gt;&lt;object type=&quot;3&quot; unique_id=&quot;21456&quot;&gt;&lt;property id=&quot;20148&quot; value=&quot;5&quot;/&gt;&lt;property id=&quot;20300&quot; value=&quot;Slide 13 - &amp;quot;OpenACC Routine Directive&amp;quot;&quot;/&gt;&lt;property id=&quot;20307&quot; value=&quot;942&quot;/&gt;&lt;/object&gt;&lt;object type=&quot;3&quot; unique_id=&quot;21457&quot;&gt;&lt;property id=&quot;20148&quot; value=&quot;5&quot;/&gt;&lt;property id=&quot;20300&quot; value=&quot;Slide 14 - &amp;quot;Routine Directive: C/C++&amp;quot;&quot;/&gt;&lt;property id=&quot;20307&quot; value=&quot;944&quot;/&gt;&lt;/object&gt;&lt;object type=&quot;3&quot; unique_id=&quot;21458&quot;&gt;&lt;property id=&quot;20148&quot; value=&quot;5&quot;/&gt;&lt;property id=&quot;20300&quot; value=&quot;Slide 15 - &amp;quot;OpenACC Routine: Fortran&amp;quot;&quot;/&gt;&lt;property id=&quot;20307&quot; value=&quot;946&quot;/&gt;&lt;/object&gt;&lt;object type=&quot;3&quot; unique_id=&quot;21459&quot;&gt;&lt;property id=&quot;20148&quot; value=&quot;5&quot;/&gt;&lt;property id=&quot;20300&quot; value=&quot;Slide 17 - &amp;quot;Step 1 Profile&amp;quot;&quot;/&gt;&lt;property id=&quot;20307&quot; value=&quot;904&quot;/&gt;&lt;/object&gt;&lt;object type=&quot;3&quot; unique_id=&quot;21460&quot;&gt;&lt;property id=&quot;20148&quot; value=&quot;5&quot;/&gt;&lt;property id=&quot;20300&quot; value=&quot;Slide 18 - &amp;quot;Step 1 Profile&amp;quot;&quot;/&gt;&lt;property id=&quot;20307&quot; value=&quot;905&quot;/&gt;&lt;/object&gt;&lt;object type=&quot;3&quot; unique_id=&quot;21461&quot;&gt;&lt;property id=&quot;20148&quot; value=&quot;5&quot;/&gt;&lt;property id=&quot;20300&quot; value=&quot;Slide 19 - &amp;quot;Pipelining Data Transfers&amp;quot;&quot;/&gt;&lt;property id=&quot;20307&quot; value=&quot;906&quot;/&gt;&lt;/object&gt;&lt;object type=&quot;3&quot; unique_id=&quot;21462&quot;&gt;&lt;property id=&quot;20148&quot; value=&quot;5&quot;/&gt;&lt;property id=&quot;20300&quot; value=&quot;Slide 20 - &amp;quot;Pipelining Mandelbrot set&amp;quot;&quot;/&gt;&lt;property id=&quot;20307&quot; value=&quot;907&quot;/&gt;&lt;/object&gt;&lt;object type=&quot;3&quot; unique_id=&quot;21463&quot;&gt;&lt;property id=&quot;20148&quot; value=&quot;5&quot;/&gt;&lt;property id=&quot;20300&quot; value=&quot;Slide 22 - &amp;quot;Blocking Timeline&amp;quot;&quot;/&gt;&lt;property id=&quot;20307&quot; value=&quot;910&quot;/&gt;&lt;/object&gt;&lt;object type=&quot;3&quot; unique_id=&quot;21464&quot;&gt;&lt;property id=&quot;20148&quot; value=&quot;5&quot;/&gt;&lt;property id=&quot;20300&quot; value=&quot;Slide 23 - &amp;quot;OpenACC Update Directive&amp;quot;&quot;/&gt;&lt;property id=&quot;20307&quot; value=&quot;912&quot;/&gt;&lt;/object&gt;&lt;object type=&quot;3&quot; unique_id=&quot;21465&quot;&gt;&lt;property id=&quot;20148&quot; value=&quot;5&quot;/&gt;&lt;property id=&quot;20300&quot; value=&quot;Slide 25 - &amp;quot;Timeline: Updating by Blocks&amp;quot;&quot;/&gt;&lt;property id=&quot;20307&quot; value=&quot;915&quot;/&gt;&lt;/object&gt;&lt;object type=&quot;3&quot; unique_id=&quot;21466&quot;&gt;&lt;property id=&quot;20148&quot; value=&quot;5&quot;/&gt;&lt;property id=&quot;20300&quot; value=&quot;Slide 26 - &amp;quot;OpenACC async and wait&amp;quot;&quot;/&gt;&lt;property id=&quot;20307&quot; value=&quot;917&quot;/&gt;&lt;/object&gt;&lt;object type=&quot;3&quot; unique_id=&quot;21467&quot;&gt;&lt;property id=&quot;20148&quot; value=&quot;5&quot;/&gt;&lt;property id=&quot;20300&quot; value=&quot;Slide 28 - &amp;quot;Timeline: Pipelining&amp;quot;&quot;/&gt;&lt;property id=&quot;20307&quot; value=&quot;920&quot;/&gt;&lt;/object&gt;&lt;object type=&quot;3&quot; unique_id=&quot;21468&quot;&gt;&lt;property id=&quot;20148&quot; value=&quot;5&quot;/&gt;&lt;property id=&quot;20300&quot; value=&quot;Slide 29 - &amp;quot;Mandelbrot&amp;quot;&quot;/&gt;&lt;property id=&quot;20307&quot; value=&quot;918&quot;/&gt;&lt;/object&gt;&lt;object type=&quot;3&quot; unique_id=&quot;21469&quot;&gt;&lt;property id=&quot;20148&quot; value=&quot;5&quot;/&gt;&lt;property id=&quot;20300&quot; value=&quot;Slide 30 - &amp;quot;Multi-GPU Programming&amp;quot;&quot;/&gt;&lt;property id=&quot;20307&quot; value=&quot;924&quot;/&gt;&lt;/object&gt;&lt;object type=&quot;3&quot; unique_id=&quot;21470&quot;&gt;&lt;property id=&quot;20148&quot; value=&quot;5&quot;/&gt;&lt;property id=&quot;20300&quot; value=&quot;Slide 31 - &amp;quot;Multi-GPU OpenACC (Single-threaded)&amp;quot;&quot;/&gt;&lt;property id=&quot;20307&quot; value=&quot;941&quot;/&gt;&lt;/object&gt;&lt;object type=&quot;3&quot; unique_id=&quot;21471&quot;&gt;&lt;property id=&quot;20148&quot; value=&quot;5&quot;/&gt;&lt;property id=&quot;20300&quot; value=&quot;Slide 32 - &amp;quot;Multi-GPU Mandelbrot Profile&amp;quot;&quot;/&gt;&lt;property id=&quot;20307&quot; value=&quot;954&quot;/&gt;&lt;/object&gt;&lt;object type=&quot;3&quot; unique_id=&quot;21472&quot;&gt;&lt;property id=&quot;20148&quot; value=&quot;5&quot;/&gt;&lt;property id=&quot;20300&quot; value=&quot;Slide 34 - &amp;quot;Multi GPU Programming with MPI and OpenACC&amp;quot;&quot;/&gt;&lt;property id=&quot;20307&quot; value=&quot;947&quot;/&gt;&lt;/object&gt;&lt;object type=&quot;3&quot; unique_id=&quot;21473&quot;&gt;&lt;property id=&quot;20148&quot; value=&quot;5&quot;/&gt;&lt;property id=&quot;20300&quot; value=&quot;Slide 35 - &amp;quot;MPI+OpenACC&amp;quot;&quot;/&gt;&lt;property id=&quot;20307&quot; value=&quot;948&quot;/&gt;&lt;/object&gt;&lt;object type=&quot;3&quot; unique_id=&quot;21474&quot;&gt;&lt;property id=&quot;20148&quot; value=&quot;5&quot;/&gt;&lt;property id=&quot;20300&quot; value=&quot;Slide 36 - &amp;quot;MPI+OpenACC&amp;quot;&quot;/&gt;&lt;property id=&quot;20307&quot; value=&quot;955&quot;/&gt;&lt;/object&gt;&lt;object type=&quot;3&quot; unique_id=&quot;21475&quot;&gt;&lt;property id=&quot;20148&quot; value=&quot;5&quot;/&gt;&lt;property id=&quot;20300&quot; value=&quot;Slide 37 - &amp;quot;MPI+OpenACC&amp;quot;&quot;/&gt;&lt;property id=&quot;20307&quot; value=&quot;950&quot;/&gt;&lt;/object&gt;&lt;object type=&quot;3&quot; unique_id=&quot;21476&quot;&gt;&lt;property id=&quot;20148&quot; value=&quot;5&quot;/&gt;&lt;property id=&quot;20300&quot; value=&quot;Slide 38 - &amp;quot;Message Passing Interface - MPI&amp;quot;&quot;/&gt;&lt;property id=&quot;20307&quot; value=&quot;951&quot;/&gt;&lt;/object&gt;&lt;object type=&quot;3&quot; unique_id=&quot;21477&quot;&gt;&lt;property id=&quot;20148&quot; value=&quot;5&quot;/&gt;&lt;property id=&quot;20300&quot; value=&quot;Slide 39 - &amp;quot;MPI – A Minimal Program&amp;quot;&quot;/&gt;&lt;property id=&quot;20307&quot; value=&quot;952&quot;/&gt;&lt;/object&gt;&lt;object type=&quot;3&quot; unique_id=&quot;21478&quot;&gt;&lt;property id=&quot;20148&quot; value=&quot;5&quot;/&gt;&lt;property id=&quot;20300&quot; value=&quot;Slide 40 - &amp;quot;MPI – Compiling and Launching&amp;quot;&quot;/&gt;&lt;property id=&quot;20307&quot; value=&quot;953&quot;/&gt;&lt;/object&gt;&lt;object type=&quot;3&quot; unique_id=&quot;21479&quot;&gt;&lt;property id=&quot;20148&quot; value=&quot;5&quot;/&gt;&lt;property id=&quot;20300&quot; value=&quot;Slide 41 - &amp;quot;Example: Jacobi Solver&amp;quot;&quot;/&gt;&lt;property id=&quot;20307&quot; value=&quot;956&quot;/&gt;&lt;/object&gt;&lt;object type=&quot;3&quot; unique_id=&quot;21480&quot;&gt;&lt;property id=&quot;20148&quot; value=&quot;5&quot;/&gt;&lt;property id=&quot;20300&quot; value=&quot;Slide 42 - &amp;quot;Example: Jacobi Solver – Single GPU&amp;quot;&quot;/&gt;&lt;property id=&quot;20307&quot; value=&quot;957&quot;/&gt;&lt;/object&gt;&lt;object type=&quot;3&quot; unique_id=&quot;21481&quot;&gt;&lt;property id=&quot;20148&quot; value=&quot;5&quot;/&gt;&lt;property id=&quot;20300&quot; value=&quot;Slide 43 - &amp;quot;Handling GPU Affinity&amp;quot;&quot;/&gt;&lt;property id=&quot;20307&quot; value=&quot;958&quot;/&gt;&lt;/object&gt;&lt;object type=&quot;3&quot; unique_id=&quot;21482&quot;&gt;&lt;property id=&quot;20148&quot; value=&quot;5&quot;/&gt;&lt;property id=&quot;20300&quot; value=&quot;Slide 54 - &amp;quot;Scalability Metrics For Success&amp;quot;&quot;/&gt;&lt;property id=&quot;20307&quot; value=&quot;960&quot;/&gt;&lt;/object&gt;&lt;object type=&quot;3&quot; unique_id=&quot;21483&quot;&gt;&lt;property id=&quot;20148&quot; value=&quot;5&quot;/&gt;&lt;property id=&quot;20300&quot; value=&quot;Slide 72 - &amp;quot;Step 1: Results&amp;quot;&quot;/&gt;&lt;property id=&quot;20307&quot; value=&quot;961&quot;/&gt;&lt;/object&gt;&lt;object type=&quot;3&quot; unique_id=&quot;21484&quot;&gt;&lt;property id=&quot;20148&quot; value=&quot;5&quot;/&gt;&lt;property id=&quot;20300&quot; value=&quot;Slide 44 - &amp;quot;Domain Decomposition&amp;quot;&quot;/&gt;&lt;property id=&quot;20307&quot; value=&quot;962&quot;/&gt;&lt;/object&gt;&lt;object type=&quot;3&quot; unique_id=&quot;21485&quot;&gt;&lt;property id=&quot;20148&quot; value=&quot;5&quot;/&gt;&lt;property id=&quot;20300&quot; value=&quot;Slide 45 - &amp;quot;Example: Jacobi Solver – Multi GPU&amp;quot;&quot;/&gt;&lt;property id=&quot;20307&quot; value=&quot;963&quot;/&gt;&lt;/object&gt;&lt;object type=&quot;3&quot; unique_id=&quot;21486&quot;&gt;&lt;property id=&quot;20148&quot; value=&quot;5&quot;/&gt;&lt;property id=&quot;20300&quot; value=&quot;Slide 46 - &amp;quot;Example: Jacobi – Top/Bottom Halo&amp;quot;&quot;/&gt;&lt;property id=&quot;20307&quot; value=&quot;964&quot;/&gt;&lt;/object&gt;&lt;object type=&quot;3&quot; unique_id=&quot;21487&quot;&gt;&lt;property id=&quot;20148&quot; value=&quot;5&quot;/&gt;&lt;property id=&quot;20300&quot; value=&quot;Slide 47 - &amp;quot;OpenACC Interoperability&amp;quot;&quot;/&gt;&lt;property id=&quot;20307&quot; value=&quot;928&quot;/&gt;&lt;/object&gt;&lt;object type=&quot;3&quot; unique_id=&quot;21488&quot;&gt;&lt;property id=&quot;20148&quot; value=&quot;5&quot;/&gt;&lt;property id=&quot;20300&quot; value=&quot;Slide 48 - &amp;quot;OpenACC Interoperability&amp;quot;&quot;/&gt;&lt;property id=&quot;20307&quot; value=&quot;929&quot;/&gt;&lt;/object&gt;&lt;object type=&quot;3&quot; unique_id=&quot;21489&quot;&gt;&lt;property id=&quot;20148&quot; value=&quot;5&quot;/&gt;&lt;property id=&quot;20300&quot; value=&quot;Slide 49 - &amp;quot;OpenACC host_data Directive&amp;quot;&quot;/&gt;&lt;property id=&quot;20307&quot; value=&quot;976&quot;/&gt;&lt;/object&gt;&lt;object type=&quot;3&quot; unique_id=&quot;21490&quot;&gt;&lt;property id=&quot;20148&quot; value=&quot;5&quot;/&gt;&lt;property id=&quot;20300&quot; value=&quot;Slide 50 - &amp;quot;host_data Example&amp;quot;&quot;/&gt;&lt;property id=&quot;20307&quot; value=&quot;977&quot;/&gt;&lt;/object&gt;&lt;object type=&quot;3&quot; unique_id=&quot;21491&quot;&gt;&lt;property id=&quot;20148&quot; value=&quot;5&quot;/&gt;&lt;property id=&quot;20300&quot; value=&quot;Slide 51 - &amp;quot;CUBLAS Library &amp;amp; OpenACC&amp;quot;&quot;/&gt;&lt;property id=&quot;20307&quot; value=&quot;979&quot;/&gt;&lt;/object&gt;&lt;object type=&quot;3&quot; unique_id=&quot;21492&quot;&gt;&lt;property id=&quot;20148&quot; value=&quot;5&quot;/&gt;&lt;property id=&quot;20300&quot; value=&quot;Slide 73 - &amp;quot;OpenACC &amp;amp; CUDA Streams&amp;quot;&quot;/&gt;&lt;property id=&quot;20307&quot; value=&quot;975&quot;/&gt;&lt;/object&gt;&lt;object type=&quot;3&quot; unique_id=&quot;21493&quot;&gt;&lt;property id=&quot;20148&quot; value=&quot;5&quot;/&gt;&lt;property id=&quot;20300&quot; value=&quot;Slide 74 - &amp;quot;OpenACC deviceptr&amp;quot;&quot;/&gt;&lt;property id=&quot;20307&quot; value=&quot;934&quot;/&gt;&lt;/object&gt;&lt;object type=&quot;3&quot; unique_id=&quot;21494&quot;&gt;&lt;property id=&quot;20148&quot; value=&quot;5&quot;/&gt;&lt;property id=&quot;20300&quot; value=&quot;Slide 75 - &amp;quot;deviceptr Example&amp;quot;&quot;/&gt;&lt;property id=&quot;20307&quot; value=&quot;980&quot;/&gt;&lt;/object&gt;&lt;object type=&quot;3&quot; unique_id=&quot;21495&quot;&gt;&lt;property id=&quot;20148&quot; value=&quot;5&quot;/&gt;&lt;property id=&quot;20300&quot; value=&quot;Slide 76 - &amp;quot;OpenACC &amp;amp; Thrust&amp;quot;&quot;/&gt;&lt;property id=&quot;20307&quot; value=&quot;981&quot;/&gt;&lt;/object&gt;&lt;object type=&quot;3&quot; unique_id=&quot;21496&quot;&gt;&lt;property id=&quot;20148&quot; value=&quot;5&quot;/&gt;&lt;property id=&quot;20300&quot; value=&quot;Slide 77 - &amp;quot;CUDA Device Routines and OpenACC&amp;quot;&quot;/&gt;&lt;property id=&quot;20307&quot; value=&quot;982&quot;/&gt;&lt;/object&gt;&lt;object type=&quot;3&quot; unique_id=&quot;21497&quot;&gt;&lt;property id=&quot;20148&quot; value=&quot;5&quot;/&gt;&lt;property id=&quot;20300&quot; value=&quot;Slide 78 - &amp;quot;OpenACC acc_map_data function &amp;quot;&quot;/&gt;&lt;property id=&quot;20307&quot; value=&quot;938&quot;/&gt;&lt;/object&gt;&lt;object type=&quot;3&quot; unique_id=&quot;21498&quot;&gt;&lt;property id=&quot;20148&quot; value=&quot;5&quot;/&gt;&lt;property id=&quot;20300&quot; value=&quot;Slide 55 - &amp;quot;Step 2: Results&amp;quot;&quot;/&gt;&lt;property id=&quot;20307&quot; value=&quot;965&quot;/&gt;&lt;/object&gt;&lt;object type=&quot;3&quot; unique_id=&quot;21499&quot;&gt;&lt;property id=&quot;20148&quot; value=&quot;5&quot;/&gt;&lt;property id=&quot;20300&quot; value=&quot;Slide 56 - &amp;quot;Profiling MPI+OPENACC applications&amp;quot;&quot;/&gt;&lt;property id=&quot;20307&quot; value=&quot;966&quot;/&gt;&lt;/object&gt;&lt;object type=&quot;3&quot; unique_id=&quot;21500&quot;&gt;&lt;property id=&quot;20148&quot; value=&quot;5&quot;/&gt;&lt;property id=&quot;20300&quot; value=&quot;Slide 57 - &amp;quot;Profiling MPI+OPENACC applications&amp;quot;&quot;/&gt;&lt;property id=&quot;20307&quot; value=&quot;967&quot;/&gt;&lt;/object&gt;&lt;object type=&quot;3&quot; unique_id=&quot;21501&quot;&gt;&lt;property id=&quot;20148&quot; value=&quot;5&quot;/&gt;&lt;property id=&quot;20300&quot; value=&quot;Slide 58 - &amp;quot;Profiling MPI+OPENACC applications&amp;quot;&quot;/&gt;&lt;property id=&quot;20307&quot; value=&quot;968&quot;/&gt;&lt;/object&gt;&lt;object type=&quot;3&quot; unique_id=&quot;21502&quot;&gt;&lt;property id=&quot;20148&quot; value=&quot;5&quot;/&gt;&lt;property id=&quot;20300&quot; value=&quot;Slide 59 - &amp;quot;Profiling MPI+OPENACC applications&amp;quot;&quot;/&gt;&lt;property id=&quot;20307&quot; value=&quot;969&quot;/&gt;&lt;/object&gt;&lt;object type=&quot;3&quot; unique_id=&quot;21503&quot;&gt;&lt;property id=&quot;20148&quot; value=&quot;5&quot;/&gt;&lt;property id=&quot;20300&quot; value=&quot;Slide 61 - &amp;quot;Communication + Computation Overlap&amp;quot;&quot;/&gt;&lt;property id=&quot;20307&quot; value=&quot;970&quot;/&gt;&lt;/object&gt;&lt;object type=&quot;3&quot; unique_id=&quot;21504&quot;&gt;&lt;property id=&quot;20148&quot; value=&quot;5&quot;/&gt;&lt;property id=&quot;20300&quot; value=&quot;Slide 62 - &amp;quot;Communication + Computation Overlap&amp;quot;&quot;/&gt;&lt;property id=&quot;20307&quot; value=&quot;971&quot;/&gt;&lt;/object&gt;&lt;object type=&quot;3&quot; unique_id=&quot;21505&quot;&gt;&lt;property id=&quot;20148&quot; value=&quot;5&quot;/&gt;&lt;property id=&quot;20300&quot; value=&quot;Slide 63 - &amp;quot;Communication + Computation Overlap&amp;quot;&quot;/&gt;&lt;property id=&quot;20307&quot; value=&quot;972&quot;/&gt;&lt;/object&gt;&lt;object type=&quot;3&quot; unique_id=&quot;21506&quot;&gt;&lt;property id=&quot;20148&quot; value=&quot;5&quot;/&gt;&lt;property id=&quot;20300&quot; value=&quot;Slide 64 - &amp;quot;Profiling MPI+OPENACC Applications&amp;quot;&quot;/&gt;&lt;property id=&quot;20307&quot; value=&quot;973&quot;/&gt;&lt;/object&gt;&lt;object type=&quot;3&quot; unique_id=&quot;21507&quot;&gt;&lt;property id=&quot;20148&quot; value=&quot;5&quot;/&gt;&lt;property id=&quot;20300&quot; value=&quot;Slide 65 - &amp;quot;Communication + Computation Overlap&amp;quot;&quot;/&gt;&lt;property id=&quot;20307&quot; value=&quot;974&quot;/&gt;&lt;/object&gt;&lt;object type=&quot;3&quot; unique_id=&quot;21508&quot;&gt;&lt;property id=&quot;20148&quot; value=&quot;5&quot;/&gt;&lt;property id=&quot;20300&quot; value=&quot;Slide 66 - &amp;quot;Multi GPU Jacobi Solver&amp;quot;&quot;/&gt;&lt;property id=&quot;20307&quot; value=&quot;959&quot;/&gt;&lt;/object&gt;&lt;object type=&quot;3&quot; unique_id=&quot;21509&quot;&gt;&lt;property id=&quot;20148&quot; value=&quot;5&quot;/&gt;&lt;property id=&quot;20300&quot; value=&quot;Slide 71&quot;/&gt;&lt;property id=&quot;20307&quot; value=&quot;815&quot;/&gt;&lt;/object&gt;&lt;object type=&quot;3&quot; unique_id=&quot;21511&quot;&gt;&lt;property id=&quot;20148&quot; value=&quot;5&quot;/&gt;&lt;property id=&quot;20300&quot; value=&quot;Slide 16 - &amp;quot;Step 1 code&amp;quot;&quot;/&gt;&lt;property id=&quot;20307&quot; value=&quot;984&quot;/&gt;&lt;/object&gt;&lt;object type=&quot;3&quot; unique_id=&quot;21512&quot;&gt;&lt;property id=&quot;20148&quot; value=&quot;5&quot;/&gt;&lt;property id=&quot;20300&quot; value=&quot;Slide 21 - &amp;quot;Step 2: Blocking Computation&amp;quot;&quot;/&gt;&lt;property id=&quot;20307&quot; value=&quot;985&quot;/&gt;&lt;/object&gt;&lt;object type=&quot;3&quot; unique_id=&quot;21513&quot;&gt;&lt;property id=&quot;20148&quot; value=&quot;5&quot;/&gt;&lt;property id=&quot;20300&quot; value=&quot;Slide 24 - &amp;quot;Step 3: Copy By Block&amp;quot;&quot;/&gt;&lt;property id=&quot;20307&quot; value=&quot;986&quot;/&gt;&lt;/object&gt;&lt;object type=&quot;3&quot; unique_id=&quot;21514&quot;&gt;&lt;property id=&quot;20148&quot; value=&quot;5&quot;/&gt;&lt;property id=&quot;20300&quot; value=&quot;Slide 27 - &amp;quot;Step 4: Go Asynchronous&amp;quot;&quot;/&gt;&lt;property id=&quot;20307&quot; value=&quot;987&quot;/&gt;&lt;/object&gt;&lt;object type=&quot;3&quot; unique_id=&quot;21515&quot;&gt;&lt;property id=&quot;20148&quot; value=&quot;5&quot;/&gt;&lt;property id=&quot;20300&quot; value=&quot;Slide 33 - &amp;quot;Multi-GPU OpenACC with OpenMP&amp;quot;&quot;/&gt;&lt;property id=&quot;20307&quot; value=&quot;991&quot;/&gt;&lt;/object&gt;&lt;object type=&quot;3&quot; unique_id=&quot;21516&quot;&gt;&lt;property id=&quot;20148&quot; value=&quot;5&quot;/&gt;&lt;property id=&quot;20300&quot; value=&quot;Slide 52 - &amp;quot;Example: Jacobi – Top/Bottom Halo&amp;quot;&quot;/&gt;&lt;property id=&quot;20307&quot; value=&quot;988&quot;/&gt;&lt;/object&gt;&lt;object type=&quot;3&quot; unique_id=&quot;21517&quot;&gt;&lt;property id=&quot;20148&quot; value=&quot;5&quot;/&gt;&lt;property id=&quot;20300&quot; value=&quot;Slide 53 - &amp;quot;Example: Jacobi – Top/Bottom Halo&amp;quot;&quot;/&gt;&lt;property id=&quot;20307&quot; value=&quot;990&quot;/&gt;&lt;/object&gt;&lt;object type=&quot;3&quot; unique_id=&quot;21518&quot;&gt;&lt;property id=&quot;20148&quot; value=&quot;5&quot;/&gt;&lt;property id=&quot;20300&quot; value=&quot;Slide 60 - &amp;quot;Communication + Computation Overlap&amp;quot;&quot;/&gt;&lt;property id=&quot;20307&quot; value=&quot;989&quot;/&gt;&lt;/object&gt;&lt;object type=&quot;3&quot; unique_id=&quot;21519&quot;&gt;&lt;property id=&quot;20148&quot; value=&quot;5&quot;/&gt;&lt;property id=&quot;20300&quot; value=&quot;Slide 70 - &amp;quot;Office Hours In Two Week&amp;quot;&quot;/&gt;&lt;property id=&quot;20307&quot; value=&quot;983&quot;/&gt;&lt;/object&gt;&lt;/object&gt;&lt;object type=&quot;8&quot; unique_id=&quot;10900&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IMING" val="|5|0.6|0.2|0.1|0.1|0.1|0.2"/>
</p:tagLst>
</file>

<file path=ppt/tags/tag11.xml><?xml version="1.0" encoding="utf-8"?>
<p:tagLst xmlns:a="http://schemas.openxmlformats.org/drawingml/2006/main" xmlns:r="http://schemas.openxmlformats.org/officeDocument/2006/relationships" xmlns:p="http://schemas.openxmlformats.org/presentationml/2006/main">
  <p:tag name="TIMING" val="|5|0.6|0.2|0.1|0.1|0.1|0.2"/>
</p:tagLst>
</file>

<file path=ppt/tags/tag12.xml><?xml version="1.0" encoding="utf-8"?>
<p:tagLst xmlns:a="http://schemas.openxmlformats.org/drawingml/2006/main" xmlns:r="http://schemas.openxmlformats.org/officeDocument/2006/relationships" xmlns:p="http://schemas.openxmlformats.org/presentationml/2006/main">
  <p:tag name="TIMING" val="|5|0.6|0.2|0.1|0.1|0.1|0.2"/>
</p:tagLst>
</file>

<file path=ppt/tags/tag13.xml><?xml version="1.0" encoding="utf-8"?>
<p:tagLst xmlns:a="http://schemas.openxmlformats.org/drawingml/2006/main" xmlns:r="http://schemas.openxmlformats.org/officeDocument/2006/relationships" xmlns:p="http://schemas.openxmlformats.org/presentationml/2006/main">
  <p:tag name="TIMING" val="|5|0.6|0.2|0.1|0.1|0.1|0.2"/>
</p:tagLst>
</file>

<file path=ppt/tags/tag14.xml><?xml version="1.0" encoding="utf-8"?>
<p:tagLst xmlns:a="http://schemas.openxmlformats.org/drawingml/2006/main" xmlns:r="http://schemas.openxmlformats.org/officeDocument/2006/relationships" xmlns:p="http://schemas.openxmlformats.org/presentationml/2006/main">
  <p:tag name="TIMING" val="|5|0.6|0.2|0.1|0.1|0.1|0.2"/>
</p:tagLst>
</file>

<file path=ppt/tags/tag15.xml><?xml version="1.0" encoding="utf-8"?>
<p:tagLst xmlns:a="http://schemas.openxmlformats.org/drawingml/2006/main" xmlns:r="http://schemas.openxmlformats.org/officeDocument/2006/relationships" xmlns:p="http://schemas.openxmlformats.org/presentationml/2006/main">
  <p:tag name="TIMING" val="|5|0.6|0.2|0.1|0.1|0.1|0.2"/>
</p:tagLst>
</file>

<file path=ppt/tags/tag16.xml><?xml version="1.0" encoding="utf-8"?>
<p:tagLst xmlns:a="http://schemas.openxmlformats.org/drawingml/2006/main" xmlns:r="http://schemas.openxmlformats.org/officeDocument/2006/relationships" xmlns:p="http://schemas.openxmlformats.org/presentationml/2006/main">
  <p:tag name="TIMING" val="|5|0.6|0.2|0.1|0.1|0.1|0.2"/>
</p:tagLst>
</file>

<file path=ppt/tags/tag17.xml><?xml version="1.0" encoding="utf-8"?>
<p:tagLst xmlns:a="http://schemas.openxmlformats.org/drawingml/2006/main" xmlns:r="http://schemas.openxmlformats.org/officeDocument/2006/relationships" xmlns:p="http://schemas.openxmlformats.org/presentationml/2006/main">
  <p:tag name="TIMING" val="|5|0.6|0.2|0.1|0.1|0.1|0.2"/>
</p:tagLst>
</file>

<file path=ppt/tags/tag18.xml><?xml version="1.0" encoding="utf-8"?>
<p:tagLst xmlns:a="http://schemas.openxmlformats.org/drawingml/2006/main" xmlns:r="http://schemas.openxmlformats.org/officeDocument/2006/relationships" xmlns:p="http://schemas.openxmlformats.org/presentationml/2006/main">
  <p:tag name="TIMING" val="|5|0.6|0.2|0.1|0.1|0.1|0.2"/>
</p:tagLst>
</file>

<file path=ppt/tags/tag19.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20.xml><?xml version="1.0" encoding="utf-8"?>
<p:tagLst xmlns:a="http://schemas.openxmlformats.org/drawingml/2006/main" xmlns:r="http://schemas.openxmlformats.org/officeDocument/2006/relationships" xmlns:p="http://schemas.openxmlformats.org/presentationml/2006/main">
  <p:tag name="TIMING" val="|16.5"/>
</p:tagLst>
</file>

<file path=ppt/tags/tag21.xml><?xml version="1.0" encoding="utf-8"?>
<p:tagLst xmlns:a="http://schemas.openxmlformats.org/drawingml/2006/main" xmlns:r="http://schemas.openxmlformats.org/officeDocument/2006/relationships" xmlns:p="http://schemas.openxmlformats.org/presentationml/2006/main">
  <p:tag name="TIMING" val="|16.5"/>
</p:tagLst>
</file>

<file path=ppt/tags/tag22.xml><?xml version="1.0" encoding="utf-8"?>
<p:tagLst xmlns:a="http://schemas.openxmlformats.org/drawingml/2006/main" xmlns:r="http://schemas.openxmlformats.org/officeDocument/2006/relationships" xmlns:p="http://schemas.openxmlformats.org/presentationml/2006/main">
  <p:tag name="TIMING" val="|3.8|2.9|2.6|4.3|1.3|3.5"/>
</p:tagLst>
</file>

<file path=ppt/tags/tag23.xml><?xml version="1.0" encoding="utf-8"?>
<p:tagLst xmlns:a="http://schemas.openxmlformats.org/drawingml/2006/main" xmlns:r="http://schemas.openxmlformats.org/officeDocument/2006/relationships" xmlns:p="http://schemas.openxmlformats.org/presentationml/2006/main">
  <p:tag name="TIMING" val="|3.8|2.9|2.6|4.3|1.3|3.5"/>
</p:tagLst>
</file>

<file path=ppt/tags/tag24.xml><?xml version="1.0" encoding="utf-8"?>
<p:tagLst xmlns:a="http://schemas.openxmlformats.org/drawingml/2006/main" xmlns:r="http://schemas.openxmlformats.org/officeDocument/2006/relationships" xmlns:p="http://schemas.openxmlformats.org/presentationml/2006/main">
  <p:tag name="TIMING" val="|3.8|2.9|2.6|4.3|1.3|3.5"/>
</p:tagLst>
</file>

<file path=ppt/tags/tag25.xml><?xml version="1.0" encoding="utf-8"?>
<p:tagLst xmlns:a="http://schemas.openxmlformats.org/drawingml/2006/main" xmlns:r="http://schemas.openxmlformats.org/officeDocument/2006/relationships" xmlns:p="http://schemas.openxmlformats.org/presentationml/2006/main">
  <p:tag name="TIMING" val="|3.8|2.9|2.6|4.3|1.3|3.5"/>
</p:tagLst>
</file>

<file path=ppt/tags/tag26.xml><?xml version="1.0" encoding="utf-8"?>
<p:tagLst xmlns:a="http://schemas.openxmlformats.org/drawingml/2006/main" xmlns:r="http://schemas.openxmlformats.org/officeDocument/2006/relationships" xmlns:p="http://schemas.openxmlformats.org/presentationml/2006/main">
  <p:tag name="TIMING" val="|3.8|2.9|2.6|4.3|1.3|3.5"/>
</p:tagLst>
</file>

<file path=ppt/tags/tag27.xml><?xml version="1.0" encoding="utf-8"?>
<p:tagLst xmlns:a="http://schemas.openxmlformats.org/drawingml/2006/main" xmlns:r="http://schemas.openxmlformats.org/officeDocument/2006/relationships" xmlns:p="http://schemas.openxmlformats.org/presentationml/2006/main">
  <p:tag name="TIMING" val="|3.8|2.9|2.6|4.3|1.3|3.5"/>
</p:tagLst>
</file>

<file path=ppt/tags/tag28.xml><?xml version="1.0" encoding="utf-8"?>
<p:tagLst xmlns:a="http://schemas.openxmlformats.org/drawingml/2006/main" xmlns:r="http://schemas.openxmlformats.org/officeDocument/2006/relationships" xmlns:p="http://schemas.openxmlformats.org/presentationml/2006/main">
  <p:tag name="TIMING" val="|3.8|2.9|2.6|4.3|1.3|3.5"/>
</p:tagLst>
</file>

<file path=ppt/tags/tag29.xml><?xml version="1.0" encoding="utf-8"?>
<p:tagLst xmlns:a="http://schemas.openxmlformats.org/drawingml/2006/main" xmlns:r="http://schemas.openxmlformats.org/officeDocument/2006/relationships" xmlns:p="http://schemas.openxmlformats.org/presentationml/2006/main">
  <p:tag name="TIMING" val="|30"/>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92.9"/>
</p:tagLst>
</file>

<file path=ppt/tags/tag5.xml><?xml version="1.0" encoding="utf-8"?>
<p:tagLst xmlns:a="http://schemas.openxmlformats.org/drawingml/2006/main" xmlns:r="http://schemas.openxmlformats.org/officeDocument/2006/relationships" xmlns:p="http://schemas.openxmlformats.org/presentationml/2006/main">
  <p:tag name="TIMING" val="|92.9"/>
</p:tagLst>
</file>

<file path=ppt/tags/tag6.xml><?xml version="1.0" encoding="utf-8"?>
<p:tagLst xmlns:a="http://schemas.openxmlformats.org/drawingml/2006/main" xmlns:r="http://schemas.openxmlformats.org/officeDocument/2006/relationships" xmlns:p="http://schemas.openxmlformats.org/presentationml/2006/main">
  <p:tag name="TIMING" val="|84.7"/>
</p:tagLst>
</file>

<file path=ppt/tags/tag7.xml><?xml version="1.0" encoding="utf-8"?>
<p:tagLst xmlns:a="http://schemas.openxmlformats.org/drawingml/2006/main" xmlns:r="http://schemas.openxmlformats.org/officeDocument/2006/relationships" xmlns:p="http://schemas.openxmlformats.org/presentationml/2006/main">
  <p:tag name="TIMING" val="|84.7"/>
</p:tagLst>
</file>

<file path=ppt/tags/tag8.xml><?xml version="1.0" encoding="utf-8"?>
<p:tagLst xmlns:a="http://schemas.openxmlformats.org/drawingml/2006/main" xmlns:r="http://schemas.openxmlformats.org/officeDocument/2006/relationships" xmlns:p="http://schemas.openxmlformats.org/presentationml/2006/main">
  <p:tag name="TIMING" val="|38.4"/>
</p:tagLst>
</file>

<file path=ppt/tags/tag9.xml><?xml version="1.0" encoding="utf-8"?>
<p:tagLst xmlns:a="http://schemas.openxmlformats.org/drawingml/2006/main" xmlns:r="http://schemas.openxmlformats.org/officeDocument/2006/relationships" xmlns:p="http://schemas.openxmlformats.org/presentationml/2006/main">
  <p:tag name="TIMING" val="|38.4"/>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rgbClr val="000000"/>
    </a:dk1>
    <a:lt1>
      <a:srgbClr val="FFFFFF"/>
    </a:lt1>
    <a:dk2>
      <a:srgbClr val="989898"/>
    </a:dk2>
    <a:lt2>
      <a:srgbClr val="FFFFFF"/>
    </a:lt2>
    <a:accent1>
      <a:srgbClr val="76B900"/>
    </a:accent1>
    <a:accent2>
      <a:srgbClr val="ED4D9A"/>
    </a:accent2>
    <a:accent3>
      <a:srgbClr val="00B0E5"/>
    </a:accent3>
    <a:accent4>
      <a:srgbClr val="F48120"/>
    </a:accent4>
    <a:accent5>
      <a:srgbClr val="005A42"/>
    </a:accent5>
    <a:accent6>
      <a:srgbClr val="545454"/>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
    <a:dk1>
      <a:srgbClr val="000000"/>
    </a:dk1>
    <a:lt1>
      <a:srgbClr val="FFFFFF"/>
    </a:lt1>
    <a:dk2>
      <a:srgbClr val="989898"/>
    </a:dk2>
    <a:lt2>
      <a:srgbClr val="FFFFFF"/>
    </a:lt2>
    <a:accent1>
      <a:srgbClr val="76B900"/>
    </a:accent1>
    <a:accent2>
      <a:srgbClr val="ED4D9A"/>
    </a:accent2>
    <a:accent3>
      <a:srgbClr val="00B0E5"/>
    </a:accent3>
    <a:accent4>
      <a:srgbClr val="F48120"/>
    </a:accent4>
    <a:accent5>
      <a:srgbClr val="005A42"/>
    </a:accent5>
    <a:accent6>
      <a:srgbClr val="545454"/>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purl.org/dc/elements/1.1/"/>
    <ds:schemaRef ds:uri="http://schemas.microsoft.com/office/2006/metadata/properties"/>
    <ds:schemaRef ds:uri="http://www.w3.org/XML/1998/namespace"/>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82762</TotalTime>
  <Words>5534</Words>
  <Application>Microsoft Office PowerPoint</Application>
  <PresentationFormat>Custom</PresentationFormat>
  <Paragraphs>940</Paragraphs>
  <Slides>97</Slides>
  <Notes>12</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ＭＳ Ｐゴシック</vt:lpstr>
      <vt:lpstr>ＭＳ Ｐゴシック</vt:lpstr>
      <vt:lpstr>Arial</vt:lpstr>
      <vt:lpstr>Calibri</vt:lpstr>
      <vt:lpstr>Cambria Math</vt:lpstr>
      <vt:lpstr>Century Gothic</vt:lpstr>
      <vt:lpstr>Courier New</vt:lpstr>
      <vt:lpstr>DejaVu Sans</vt:lpstr>
      <vt:lpstr>Lucida Console</vt:lpstr>
      <vt:lpstr>Trebuchet MS</vt:lpstr>
      <vt:lpstr>Wingdings</vt:lpstr>
      <vt:lpstr>Title &amp; Bullet</vt:lpstr>
      <vt:lpstr>OpenACC Course</vt:lpstr>
      <vt:lpstr>PowerPoint Presentation</vt:lpstr>
      <vt:lpstr>PowerPoint Presentation</vt:lpstr>
      <vt:lpstr>Advanced OpenACC Techniques: Pipelining, MPI and Interoperability</vt:lpstr>
      <vt:lpstr>PowerPoint Presentation</vt:lpstr>
      <vt:lpstr>Asynchronous Programming with OpenACC</vt:lpstr>
      <vt:lpstr>Asynchronous Programming</vt:lpstr>
      <vt:lpstr>Asynchronous Example 1</vt:lpstr>
      <vt:lpstr>Asynchronous Example 1 cont.</vt:lpstr>
      <vt:lpstr>Asynchronous Pipelining</vt:lpstr>
      <vt:lpstr>Case Study: Mandelbrot Set</vt:lpstr>
      <vt:lpstr>Mandelbrot code</vt:lpstr>
      <vt:lpstr>OpenACC Routine Directive</vt:lpstr>
      <vt:lpstr>Routine Directive: C/C++</vt:lpstr>
      <vt:lpstr>OpenACC Routine: Fortran</vt:lpstr>
      <vt:lpstr>Step 1 code</vt:lpstr>
      <vt:lpstr>Step 1 Profile</vt:lpstr>
      <vt:lpstr>Step 1 Profile</vt:lpstr>
      <vt:lpstr>Pipelining Data Transfers</vt:lpstr>
      <vt:lpstr>Pipelining Mandelbrot set</vt:lpstr>
      <vt:lpstr>Pipelining Mandelbrot set</vt:lpstr>
      <vt:lpstr>Step 2: Blocking Computation</vt:lpstr>
      <vt:lpstr>Blocking Timeline</vt:lpstr>
      <vt:lpstr>OpenACC Update Directive</vt:lpstr>
      <vt:lpstr>Step 3: Copy By Block</vt:lpstr>
      <vt:lpstr>Timeline: Updating by Blocks</vt:lpstr>
      <vt:lpstr>OpenACC async and wait</vt:lpstr>
      <vt:lpstr>Step 4: Go Asynchronous</vt:lpstr>
      <vt:lpstr>Timeline: Pipelining</vt:lpstr>
      <vt:lpstr>Mandelbrot</vt:lpstr>
      <vt:lpstr>Multi-GPU Programming</vt:lpstr>
      <vt:lpstr>Multi-GPU OpenACC (Single-threaded)</vt:lpstr>
      <vt:lpstr>Multi-GPU Mandelbrot Profile</vt:lpstr>
      <vt:lpstr>Multi-GPU OpenACC with OpenMP</vt:lpstr>
      <vt:lpstr>Multi GPU Programming with MPI and OpenACC</vt:lpstr>
      <vt:lpstr>MPI+OpenACC</vt:lpstr>
      <vt:lpstr>MPI+OpenACC</vt:lpstr>
      <vt:lpstr>MPI+OpenACC</vt:lpstr>
      <vt:lpstr>Message Passing Interface - MPI</vt:lpstr>
      <vt:lpstr>MPI – A Minimal Program</vt:lpstr>
      <vt:lpstr>MPI – A Minimal Program</vt:lpstr>
      <vt:lpstr>MPI – Compiling and Launching</vt:lpstr>
      <vt:lpstr>Example: Jacobi Solver</vt:lpstr>
      <vt:lpstr>Example: Jacobi Solver – Single GPU</vt:lpstr>
      <vt:lpstr>Handling GPU Affinity</vt:lpstr>
      <vt:lpstr>Domain Decomposition</vt:lpstr>
      <vt:lpstr>Domain Decomposition</vt:lpstr>
      <vt:lpstr>Example: Jacobi Solver – Multi GPU</vt:lpstr>
      <vt:lpstr>Example: Jacobi Solver – Multi GPU</vt:lpstr>
      <vt:lpstr>Example: Jacobi – Top/Bottom Halo</vt:lpstr>
      <vt:lpstr>Example: Jacobi – Top/Bottom Halo</vt:lpstr>
      <vt:lpstr>Example: Jacobi – Top/Bottom Halo</vt:lpstr>
      <vt:lpstr>Example: Jacobi – Top/Bottom Halo</vt:lpstr>
      <vt:lpstr>Example: Jacobi – Top/Bottom Halo</vt:lpstr>
      <vt:lpstr>Example: Jacobi – Top/Bottom Halo</vt:lpstr>
      <vt:lpstr>Example: Jacobi – Top/Bottom Halo</vt:lpstr>
      <vt:lpstr>OpenACC Interoperability</vt:lpstr>
      <vt:lpstr>OpenACC Interoperability</vt:lpstr>
      <vt:lpstr>OpenACC host_data Directive</vt:lpstr>
      <vt:lpstr>host_data Example</vt:lpstr>
      <vt:lpstr>CUBLAS Library &amp; OpenACC</vt:lpstr>
      <vt:lpstr>Example: Jacobi – Top/Bottom Halo</vt:lpstr>
      <vt:lpstr>Example: Jacobi – Top/Bottom Halo</vt:lpstr>
      <vt:lpstr>Scalability Metrics For Success</vt:lpstr>
      <vt:lpstr>Step 2: Results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Profiling MPI+OPENACC applications</vt:lpstr>
      <vt:lpstr>Communication + Computation Overlap</vt:lpstr>
      <vt:lpstr>Communication + Computation Overlap</vt:lpstr>
      <vt:lpstr>Communication + Computation Overlap</vt:lpstr>
      <vt:lpstr>Communication + Computation Overlap</vt:lpstr>
      <vt:lpstr>Profiling MPI+OPENACC Applications</vt:lpstr>
      <vt:lpstr>Communication + Computation Overlap</vt:lpstr>
      <vt:lpstr>Multi GPU Jacobi Solver</vt:lpstr>
      <vt:lpstr>PowerPoint Presentation</vt:lpstr>
      <vt:lpstr>Complete Pipelining and MPI Qwiklab</vt:lpstr>
      <vt:lpstr>Where to find help</vt:lpstr>
      <vt:lpstr>Office Hours In Two Week</vt:lpstr>
      <vt:lpstr>PowerPoint Presentation</vt:lpstr>
      <vt:lpstr>Step 1: Results</vt:lpstr>
      <vt:lpstr>OpenACC &amp; CUDA Streams</vt:lpstr>
      <vt:lpstr>OpenACC deviceptr</vt:lpstr>
      <vt:lpstr>deviceptr Example</vt:lpstr>
      <vt:lpstr>OpenACC &amp; Thrust</vt:lpstr>
      <vt:lpstr>CUDA Device Routines and OpenACC</vt:lpstr>
      <vt:lpstr>OpenACC acc_map_data function </vt:lpstr>
      <vt:lpstr>PowerPoint Presentation</vt:lpstr>
      <vt:lpstr>Getting access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NVIDIA</cp:lastModifiedBy>
  <cp:revision>3385</cp:revision>
  <dcterms:created xsi:type="dcterms:W3CDTF">2008-01-24T03:11:41Z</dcterms:created>
  <dcterms:modified xsi:type="dcterms:W3CDTF">2015-11-13T00:32:34Z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ies>
</file>